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6.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305" r:id="rId2"/>
    <p:sldId id="356" r:id="rId3"/>
    <p:sldId id="355" r:id="rId4"/>
    <p:sldId id="343" r:id="rId5"/>
    <p:sldId id="344" r:id="rId6"/>
    <p:sldId id="345" r:id="rId7"/>
    <p:sldId id="354" r:id="rId8"/>
    <p:sldId id="327" r:id="rId9"/>
    <p:sldId id="342" r:id="rId10"/>
    <p:sldId id="350" r:id="rId11"/>
    <p:sldId id="335" r:id="rId12"/>
    <p:sldId id="336" r:id="rId13"/>
    <p:sldId id="353" r:id="rId14"/>
    <p:sldId id="321" r:id="rId15"/>
    <p:sldId id="339" r:id="rId16"/>
    <p:sldId id="349" r:id="rId17"/>
    <p:sldId id="332" r:id="rId18"/>
    <p:sldId id="333" r:id="rId19"/>
    <p:sldId id="334" r:id="rId20"/>
    <p:sldId id="317" r:id="rId21"/>
    <p:sldId id="351" r:id="rId22"/>
    <p:sldId id="318" r:id="rId23"/>
    <p:sldId id="346" r:id="rId24"/>
    <p:sldId id="331" r:id="rId25"/>
    <p:sldId id="357" r:id="rId26"/>
    <p:sldId id="347" r:id="rId27"/>
    <p:sldId id="348" r:id="rId28"/>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960AC"/>
    <a:srgbClr val="0C4998"/>
    <a:srgbClr val="174AB8"/>
    <a:srgbClr val="2A60B8"/>
    <a:srgbClr val="254FB8"/>
    <a:srgbClr val="1245B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12" autoAdjust="0"/>
    <p:restoredTop sz="86022" autoAdjust="0"/>
  </p:normalViewPr>
  <p:slideViewPr>
    <p:cSldViewPr snapToObjects="1">
      <p:cViewPr>
        <p:scale>
          <a:sx n="75" d="100"/>
          <a:sy n="75" d="100"/>
        </p:scale>
        <p:origin x="-21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57.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5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29065-1495-434E-A15F-457C16E1FDCE}" type="doc">
      <dgm:prSet loTypeId="urn:microsoft.com/office/officeart/2005/8/layout/pList2#3" loCatId="list" qsTypeId="urn:microsoft.com/office/officeart/2005/8/quickstyle/simple2" qsCatId="simple" csTypeId="urn:microsoft.com/office/officeart/2005/8/colors/accent1_2" csCatId="accent1" phldr="1"/>
      <dgm:spPr/>
      <dgm:t>
        <a:bodyPr/>
        <a:lstStyle/>
        <a:p>
          <a:endParaRPr lang="en-US"/>
        </a:p>
      </dgm:t>
    </dgm:pt>
    <dgm:pt modelId="{6818CC9F-5384-4DC5-A580-23E766694406}">
      <dgm:prSet/>
      <dgm:spPr/>
      <dgm:t>
        <a:bodyPr/>
        <a:lstStyle/>
        <a:p>
          <a:r>
            <a:rPr lang="en-US" dirty="0" smtClean="0"/>
            <a:t>Contact Details</a:t>
          </a:r>
          <a:endParaRPr lang="en-US" dirty="0"/>
        </a:p>
      </dgm:t>
    </dgm:pt>
    <dgm:pt modelId="{F3ECB715-1F4F-4E86-9038-5B3FFC61650E}" type="parTrans" cxnId="{2D5846EE-7858-46FA-8033-5A49C898E2CD}">
      <dgm:prSet/>
      <dgm:spPr/>
      <dgm:t>
        <a:bodyPr/>
        <a:lstStyle/>
        <a:p>
          <a:endParaRPr lang="en-US"/>
        </a:p>
      </dgm:t>
    </dgm:pt>
    <dgm:pt modelId="{7E76786E-7561-470A-93E7-E93DEA463247}" type="sibTrans" cxnId="{2D5846EE-7858-46FA-8033-5A49C898E2CD}">
      <dgm:prSet/>
      <dgm:spPr/>
      <dgm:t>
        <a:bodyPr/>
        <a:lstStyle/>
        <a:p>
          <a:endParaRPr lang="en-US"/>
        </a:p>
      </dgm:t>
    </dgm:pt>
    <dgm:pt modelId="{7CAA5257-FB78-4B07-A40F-410574DF5283}">
      <dgm:prSet/>
      <dgm:spPr/>
      <dgm:t>
        <a:bodyPr/>
        <a:lstStyle/>
        <a:p>
          <a:r>
            <a:rPr lang="en-US" dirty="0" smtClean="0"/>
            <a:t>Peter Daryl M. </a:t>
          </a:r>
          <a:r>
            <a:rPr lang="en-US" dirty="0" err="1" smtClean="0"/>
            <a:t>Isnit</a:t>
          </a:r>
          <a:endParaRPr lang="en-US" dirty="0"/>
        </a:p>
      </dgm:t>
    </dgm:pt>
    <dgm:pt modelId="{46FB6EDA-F9A2-4E51-B60C-9B87E13406C9}" type="parTrans" cxnId="{7E652E24-3DEC-4917-A0CB-C1C1D719B1EE}">
      <dgm:prSet/>
      <dgm:spPr/>
      <dgm:t>
        <a:bodyPr/>
        <a:lstStyle/>
        <a:p>
          <a:endParaRPr lang="en-US"/>
        </a:p>
      </dgm:t>
    </dgm:pt>
    <dgm:pt modelId="{46719E3A-027A-46AA-B2FF-F5E5CE41D278}" type="sibTrans" cxnId="{7E652E24-3DEC-4917-A0CB-C1C1D719B1EE}">
      <dgm:prSet/>
      <dgm:spPr/>
      <dgm:t>
        <a:bodyPr/>
        <a:lstStyle/>
        <a:p>
          <a:endParaRPr lang="en-US"/>
        </a:p>
      </dgm:t>
    </dgm:pt>
    <dgm:pt modelId="{1603EA34-2994-4084-85CB-DED9861AE83D}">
      <dgm:prSet/>
      <dgm:spPr/>
      <dgm:t>
        <a:bodyPr/>
        <a:lstStyle/>
        <a:p>
          <a:r>
            <a:rPr lang="en-US" dirty="0" smtClean="0"/>
            <a:t>Sales Engineer</a:t>
          </a:r>
          <a:endParaRPr lang="en-US" dirty="0"/>
        </a:p>
      </dgm:t>
    </dgm:pt>
    <dgm:pt modelId="{DA0EEB18-B899-4298-9C7B-1E52F824BE60}" type="parTrans" cxnId="{9808AB1B-C464-49C9-BDD9-8EAA81E22C15}">
      <dgm:prSet/>
      <dgm:spPr/>
      <dgm:t>
        <a:bodyPr/>
        <a:lstStyle/>
        <a:p>
          <a:endParaRPr lang="en-US"/>
        </a:p>
      </dgm:t>
    </dgm:pt>
    <dgm:pt modelId="{D6AA1C4A-810E-4981-A019-EE430E7AA94B}" type="sibTrans" cxnId="{9808AB1B-C464-49C9-BDD9-8EAA81E22C15}">
      <dgm:prSet/>
      <dgm:spPr/>
      <dgm:t>
        <a:bodyPr/>
        <a:lstStyle/>
        <a:p>
          <a:endParaRPr lang="en-US"/>
        </a:p>
      </dgm:t>
    </dgm:pt>
    <dgm:pt modelId="{F726C873-B574-425D-B6C0-04680E0E5645}">
      <dgm:prSet/>
      <dgm:spPr/>
      <dgm:t>
        <a:bodyPr/>
        <a:lstStyle/>
        <a:p>
          <a:r>
            <a:rPr lang="en-US" dirty="0" smtClean="0"/>
            <a:t>0917-890-2876</a:t>
          </a:r>
          <a:endParaRPr lang="en-US" dirty="0"/>
        </a:p>
      </dgm:t>
    </dgm:pt>
    <dgm:pt modelId="{140DF728-063A-4E24-846F-7ED78F40CF9D}" type="parTrans" cxnId="{5D76B5D0-04A0-404B-B0D8-6CC691E7F3CD}">
      <dgm:prSet/>
      <dgm:spPr/>
      <dgm:t>
        <a:bodyPr/>
        <a:lstStyle/>
        <a:p>
          <a:endParaRPr lang="en-US"/>
        </a:p>
      </dgm:t>
    </dgm:pt>
    <dgm:pt modelId="{09DCD099-77D2-4FFC-8674-17CA58FECCE4}" type="sibTrans" cxnId="{5D76B5D0-04A0-404B-B0D8-6CC691E7F3CD}">
      <dgm:prSet/>
      <dgm:spPr/>
      <dgm:t>
        <a:bodyPr/>
        <a:lstStyle/>
        <a:p>
          <a:endParaRPr lang="en-US"/>
        </a:p>
      </dgm:t>
    </dgm:pt>
    <dgm:pt modelId="{065B9775-00C0-41F2-AE24-45C5B927A841}">
      <dgm:prSet/>
      <dgm:spPr/>
      <dgm:t>
        <a:bodyPr/>
        <a:lstStyle/>
        <a:p>
          <a:r>
            <a:rPr lang="en-US" dirty="0" smtClean="0"/>
            <a:t>peter</a:t>
          </a:r>
          <a:r>
            <a:rPr lang="en-US" altLang="zh-TW" dirty="0" smtClean="0">
              <a:solidFill>
                <a:schemeClr val="bg1"/>
              </a:solidFill>
              <a:latin typeface="Calibri"/>
              <a:ea typeface="PMingLiU" charset="0"/>
              <a:cs typeface="Calibri"/>
            </a:rPr>
            <a:t>@</a:t>
          </a:r>
          <a:r>
            <a:rPr lang="en-US" dirty="0" smtClean="0"/>
            <a:t>toic.com.ph</a:t>
          </a:r>
          <a:endParaRPr lang="en-US" dirty="0"/>
        </a:p>
      </dgm:t>
    </dgm:pt>
    <dgm:pt modelId="{D3966C07-0F27-4C0C-827C-5EE59C39DB05}" type="parTrans" cxnId="{EC91AA0F-AA42-4EA4-B0B7-20D2587426CF}">
      <dgm:prSet/>
      <dgm:spPr/>
      <dgm:t>
        <a:bodyPr/>
        <a:lstStyle/>
        <a:p>
          <a:endParaRPr lang="en-US"/>
        </a:p>
      </dgm:t>
    </dgm:pt>
    <dgm:pt modelId="{E565B685-7BFC-4046-A714-404EED8F22AD}" type="sibTrans" cxnId="{EC91AA0F-AA42-4EA4-B0B7-20D2587426CF}">
      <dgm:prSet/>
      <dgm:spPr/>
      <dgm:t>
        <a:bodyPr/>
        <a:lstStyle/>
        <a:p>
          <a:endParaRPr lang="en-US"/>
        </a:p>
      </dgm:t>
    </dgm:pt>
    <dgm:pt modelId="{AB44D81E-45CC-B64E-B392-C6456C3923F5}" type="pres">
      <dgm:prSet presAssocID="{7E829065-1495-434E-A15F-457C16E1FDCE}" presName="Name0" presStyleCnt="0">
        <dgm:presLayoutVars>
          <dgm:dir/>
          <dgm:resizeHandles val="exact"/>
        </dgm:presLayoutVars>
      </dgm:prSet>
      <dgm:spPr/>
      <dgm:t>
        <a:bodyPr/>
        <a:lstStyle/>
        <a:p>
          <a:endParaRPr lang="en-US"/>
        </a:p>
      </dgm:t>
    </dgm:pt>
    <dgm:pt modelId="{A7C52AAA-487F-174B-92B5-1376CBCC6DEE}" type="pres">
      <dgm:prSet presAssocID="{7E829065-1495-434E-A15F-457C16E1FDCE}" presName="bkgdShp" presStyleLbl="alignAccFollowNode1" presStyleIdx="0" presStyleCnt="1"/>
      <dgm:spPr/>
      <dgm:t>
        <a:bodyPr/>
        <a:lstStyle/>
        <a:p>
          <a:endParaRPr lang="en-US"/>
        </a:p>
      </dgm:t>
    </dgm:pt>
    <dgm:pt modelId="{0098F8A2-F79D-5049-8541-5D29BF26F8F7}" type="pres">
      <dgm:prSet presAssocID="{7E829065-1495-434E-A15F-457C16E1FDCE}" presName="linComp" presStyleCnt="0"/>
      <dgm:spPr/>
      <dgm:t>
        <a:bodyPr/>
        <a:lstStyle/>
        <a:p>
          <a:endParaRPr lang="en-US"/>
        </a:p>
      </dgm:t>
    </dgm:pt>
    <dgm:pt modelId="{AE22798A-E50C-4274-9E74-1654277D44BD}" type="pres">
      <dgm:prSet presAssocID="{6818CC9F-5384-4DC5-A580-23E766694406}" presName="compNode" presStyleCnt="0"/>
      <dgm:spPr/>
    </dgm:pt>
    <dgm:pt modelId="{6C5B4D45-BD0F-40C1-87A4-824BE44E6642}" type="pres">
      <dgm:prSet presAssocID="{6818CC9F-5384-4DC5-A580-23E766694406}" presName="node" presStyleLbl="node1" presStyleIdx="0" presStyleCnt="1">
        <dgm:presLayoutVars>
          <dgm:bulletEnabled val="1"/>
        </dgm:presLayoutVars>
      </dgm:prSet>
      <dgm:spPr/>
      <dgm:t>
        <a:bodyPr/>
        <a:lstStyle/>
        <a:p>
          <a:endParaRPr lang="en-US"/>
        </a:p>
      </dgm:t>
    </dgm:pt>
    <dgm:pt modelId="{B43CB2FB-7D52-4A90-9C25-7DCB74204B84}" type="pres">
      <dgm:prSet presAssocID="{6818CC9F-5384-4DC5-A580-23E766694406}" presName="invisiNode" presStyleLbl="node1" presStyleIdx="0" presStyleCnt="1"/>
      <dgm:spPr/>
    </dgm:pt>
    <dgm:pt modelId="{850F4D59-A76F-4851-9BA6-8AC4EBB6645F}" type="pres">
      <dgm:prSet presAssocID="{6818CC9F-5384-4DC5-A580-23E766694406}" presName="imagNode" presStyleLbl="fgImgPlace1" presStyleIdx="0" presStyleCnt="1" custScaleY="194318"/>
      <dgm:spPr>
        <a:blipFill rotWithShape="0">
          <a:blip xmlns:r="http://schemas.openxmlformats.org/officeDocument/2006/relationships" r:embed="rId1"/>
          <a:stretch>
            <a:fillRect/>
          </a:stretch>
        </a:blipFill>
      </dgm:spPr>
      <dgm:t>
        <a:bodyPr/>
        <a:lstStyle/>
        <a:p>
          <a:endParaRPr lang="en-US"/>
        </a:p>
      </dgm:t>
    </dgm:pt>
  </dgm:ptLst>
  <dgm:cxnLst>
    <dgm:cxn modelId="{5D76B5D0-04A0-404B-B0D8-6CC691E7F3CD}" srcId="{6818CC9F-5384-4DC5-A580-23E766694406}" destId="{F726C873-B574-425D-B6C0-04680E0E5645}" srcOrd="2" destOrd="0" parTransId="{140DF728-063A-4E24-846F-7ED78F40CF9D}" sibTransId="{09DCD099-77D2-4FFC-8674-17CA58FECCE4}"/>
    <dgm:cxn modelId="{7E652E24-3DEC-4917-A0CB-C1C1D719B1EE}" srcId="{6818CC9F-5384-4DC5-A580-23E766694406}" destId="{7CAA5257-FB78-4B07-A40F-410574DF5283}" srcOrd="0" destOrd="0" parTransId="{46FB6EDA-F9A2-4E51-B60C-9B87E13406C9}" sibTransId="{46719E3A-027A-46AA-B2FF-F5E5CE41D278}"/>
    <dgm:cxn modelId="{E4FE0747-E626-435A-A414-28226A14BCCD}" type="presOf" srcId="{7CAA5257-FB78-4B07-A40F-410574DF5283}" destId="{6C5B4D45-BD0F-40C1-87A4-824BE44E6642}" srcOrd="0" destOrd="1" presId="urn:microsoft.com/office/officeart/2005/8/layout/pList2#3"/>
    <dgm:cxn modelId="{9808AB1B-C464-49C9-BDD9-8EAA81E22C15}" srcId="{6818CC9F-5384-4DC5-A580-23E766694406}" destId="{1603EA34-2994-4084-85CB-DED9861AE83D}" srcOrd="1" destOrd="0" parTransId="{DA0EEB18-B899-4298-9C7B-1E52F824BE60}" sibTransId="{D6AA1C4A-810E-4981-A019-EE430E7AA94B}"/>
    <dgm:cxn modelId="{413FBCC7-0455-4317-A920-9C430C26D5C5}" type="presOf" srcId="{1603EA34-2994-4084-85CB-DED9861AE83D}" destId="{6C5B4D45-BD0F-40C1-87A4-824BE44E6642}" srcOrd="0" destOrd="2" presId="urn:microsoft.com/office/officeart/2005/8/layout/pList2#3"/>
    <dgm:cxn modelId="{F2D64746-F5EB-4A9D-A432-047CDC55BC1B}" type="presOf" srcId="{F726C873-B574-425D-B6C0-04680E0E5645}" destId="{6C5B4D45-BD0F-40C1-87A4-824BE44E6642}" srcOrd="0" destOrd="3" presId="urn:microsoft.com/office/officeart/2005/8/layout/pList2#3"/>
    <dgm:cxn modelId="{56E09CA7-8A45-433D-8DBE-0C80F9C9F7F6}" type="presOf" srcId="{6818CC9F-5384-4DC5-A580-23E766694406}" destId="{6C5B4D45-BD0F-40C1-87A4-824BE44E6642}" srcOrd="0" destOrd="0" presId="urn:microsoft.com/office/officeart/2005/8/layout/pList2#3"/>
    <dgm:cxn modelId="{E1C8957E-C06E-4EDB-983F-293BA8B49407}" type="presOf" srcId="{065B9775-00C0-41F2-AE24-45C5B927A841}" destId="{6C5B4D45-BD0F-40C1-87A4-824BE44E6642}" srcOrd="0" destOrd="4" presId="urn:microsoft.com/office/officeart/2005/8/layout/pList2#3"/>
    <dgm:cxn modelId="{A7B57047-0475-43E1-B91F-F7F2F14C1F62}" type="presOf" srcId="{7E829065-1495-434E-A15F-457C16E1FDCE}" destId="{AB44D81E-45CC-B64E-B392-C6456C3923F5}" srcOrd="0" destOrd="0" presId="urn:microsoft.com/office/officeart/2005/8/layout/pList2#3"/>
    <dgm:cxn modelId="{EC91AA0F-AA42-4EA4-B0B7-20D2587426CF}" srcId="{6818CC9F-5384-4DC5-A580-23E766694406}" destId="{065B9775-00C0-41F2-AE24-45C5B927A841}" srcOrd="3" destOrd="0" parTransId="{D3966C07-0F27-4C0C-827C-5EE59C39DB05}" sibTransId="{E565B685-7BFC-4046-A714-404EED8F22AD}"/>
    <dgm:cxn modelId="{2D5846EE-7858-46FA-8033-5A49C898E2CD}" srcId="{7E829065-1495-434E-A15F-457C16E1FDCE}" destId="{6818CC9F-5384-4DC5-A580-23E766694406}" srcOrd="0" destOrd="0" parTransId="{F3ECB715-1F4F-4E86-9038-5B3FFC61650E}" sibTransId="{7E76786E-7561-470A-93E7-E93DEA463247}"/>
    <dgm:cxn modelId="{F3716575-6D4C-4516-B129-C4D343E561C3}" type="presParOf" srcId="{AB44D81E-45CC-B64E-B392-C6456C3923F5}" destId="{A7C52AAA-487F-174B-92B5-1376CBCC6DEE}" srcOrd="0" destOrd="0" presId="urn:microsoft.com/office/officeart/2005/8/layout/pList2#3"/>
    <dgm:cxn modelId="{E108D8DA-2EC3-4EEB-8F45-CC36D920D758}" type="presParOf" srcId="{AB44D81E-45CC-B64E-B392-C6456C3923F5}" destId="{0098F8A2-F79D-5049-8541-5D29BF26F8F7}" srcOrd="1" destOrd="0" presId="urn:microsoft.com/office/officeart/2005/8/layout/pList2#3"/>
    <dgm:cxn modelId="{F8C56286-9BEA-48F2-88EE-F9CBEBFC068D}" type="presParOf" srcId="{0098F8A2-F79D-5049-8541-5D29BF26F8F7}" destId="{AE22798A-E50C-4274-9E74-1654277D44BD}" srcOrd="0" destOrd="0" presId="urn:microsoft.com/office/officeart/2005/8/layout/pList2#3"/>
    <dgm:cxn modelId="{E627E20E-04A7-408D-B459-3AB35AAC3E93}" type="presParOf" srcId="{AE22798A-E50C-4274-9E74-1654277D44BD}" destId="{6C5B4D45-BD0F-40C1-87A4-824BE44E6642}" srcOrd="0" destOrd="0" presId="urn:microsoft.com/office/officeart/2005/8/layout/pList2#3"/>
    <dgm:cxn modelId="{1FC75F5E-C538-48E1-986C-61CA307E0D6D}" type="presParOf" srcId="{AE22798A-E50C-4274-9E74-1654277D44BD}" destId="{B43CB2FB-7D52-4A90-9C25-7DCB74204B84}" srcOrd="1" destOrd="0" presId="urn:microsoft.com/office/officeart/2005/8/layout/pList2#3"/>
    <dgm:cxn modelId="{C8298714-7020-4F8D-BACA-915EE061184B}" type="presParOf" srcId="{AE22798A-E50C-4274-9E74-1654277D44BD}" destId="{850F4D59-A76F-4851-9BA6-8AC4EBB6645F}" srcOrd="2" destOrd="0" presId="urn:microsoft.com/office/officeart/2005/8/layout/pList2#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CC297A-09A8-4142-80CF-343826E616F4}" type="doc">
      <dgm:prSet loTypeId="urn:microsoft.com/office/officeart/2005/8/layout/vList2" loCatId="list" qsTypeId="urn:microsoft.com/office/officeart/2005/8/quickstyle/simple2" qsCatId="simple" csTypeId="urn:microsoft.com/office/officeart/2005/8/colors/accent1_2" csCatId="accent1" phldr="1"/>
      <dgm:spPr/>
    </dgm:pt>
    <dgm:pt modelId="{C69409A5-076C-0144-ABC5-ADD424E27EB0}">
      <dgm:prSet phldrT="[Text]" custT="1"/>
      <dgm:spPr/>
      <dgm:t>
        <a:bodyPr/>
        <a:lstStyle/>
        <a:p>
          <a:r>
            <a:rPr lang="en-US" sz="2000" dirty="0" smtClean="0">
              <a:latin typeface="Century Gothic"/>
              <a:ea typeface="ＭＳ Ｐゴシック" charset="-128"/>
              <a:sym typeface="Arial" charset="0"/>
            </a:rPr>
            <a:t>MISSION</a:t>
          </a:r>
        </a:p>
        <a:p>
          <a:r>
            <a:rPr lang="en-US" sz="2000" dirty="0" smtClean="0">
              <a:latin typeface="Century Gothic"/>
              <a:ea typeface="ＭＳ Ｐゴシック" charset="-128"/>
              <a:sym typeface="Arial" charset="0"/>
            </a:rPr>
            <a:t>To provide the best quality products and support services for improved efficiency, client profits, savings, and to increase consumer preference, confidence and loyalty to our clients.</a:t>
          </a:r>
          <a:endParaRPr lang="en-US" sz="2000" dirty="0">
            <a:latin typeface="Century Gothic"/>
          </a:endParaRPr>
        </a:p>
      </dgm:t>
    </dgm:pt>
    <dgm:pt modelId="{2692C071-4795-1848-AFDB-8F0C09D62A16}" type="parTrans" cxnId="{670CA8AF-D2F8-6442-B162-1A6B640EA355}">
      <dgm:prSet/>
      <dgm:spPr/>
      <dgm:t>
        <a:bodyPr/>
        <a:lstStyle/>
        <a:p>
          <a:endParaRPr lang="en-US"/>
        </a:p>
      </dgm:t>
    </dgm:pt>
    <dgm:pt modelId="{D876CC3C-DCD8-524B-80FA-A42B07BAD1E6}" type="sibTrans" cxnId="{670CA8AF-D2F8-6442-B162-1A6B640EA355}">
      <dgm:prSet/>
      <dgm:spPr/>
      <dgm:t>
        <a:bodyPr/>
        <a:lstStyle/>
        <a:p>
          <a:endParaRPr lang="en-US"/>
        </a:p>
      </dgm:t>
    </dgm:pt>
    <dgm:pt modelId="{82C403F2-8A2A-874D-B172-8BE490FCEA39}">
      <dgm:prSet phldrT="[Text]" custT="1"/>
      <dgm:spPr/>
      <dgm:t>
        <a:bodyPr/>
        <a:lstStyle/>
        <a:p>
          <a:r>
            <a:rPr lang="en-US" sz="2000" dirty="0" smtClean="0">
              <a:latin typeface="Century Gothic"/>
              <a:ea typeface="ＭＳ Ｐゴシック" charset="-128"/>
              <a:sym typeface="Arial" charset="0"/>
            </a:rPr>
            <a:t>VISION</a:t>
          </a:r>
        </a:p>
        <a:p>
          <a:r>
            <a:rPr lang="en-US" sz="2000" dirty="0" smtClean="0">
              <a:latin typeface="Century Gothic"/>
              <a:ea typeface="ＭＳ Ｐゴシック" charset="-128"/>
              <a:sym typeface="Arial" charset="0"/>
            </a:rPr>
            <a:t>To establish a commanding presence in the Philippines as a total-solutions provider, and to be the preferred business partner of principals to carry their products and services.</a:t>
          </a:r>
          <a:endParaRPr lang="en-US" sz="2000" dirty="0">
            <a:latin typeface="Century Gothic"/>
            <a:ea typeface="ＭＳ Ｐゴシック" charset="-128"/>
          </a:endParaRPr>
        </a:p>
      </dgm:t>
    </dgm:pt>
    <dgm:pt modelId="{3B31E7DB-FF48-E344-B4B3-AF163ED73242}" type="parTrans" cxnId="{BD3EA668-F2B7-ED43-8BF3-A0D557FBC672}">
      <dgm:prSet/>
      <dgm:spPr/>
      <dgm:t>
        <a:bodyPr/>
        <a:lstStyle/>
        <a:p>
          <a:endParaRPr lang="en-US"/>
        </a:p>
      </dgm:t>
    </dgm:pt>
    <dgm:pt modelId="{CE11FC6B-28A2-4249-A605-5ED0D30DE013}" type="sibTrans" cxnId="{BD3EA668-F2B7-ED43-8BF3-A0D557FBC672}">
      <dgm:prSet/>
      <dgm:spPr/>
      <dgm:t>
        <a:bodyPr/>
        <a:lstStyle/>
        <a:p>
          <a:endParaRPr lang="en-US"/>
        </a:p>
      </dgm:t>
    </dgm:pt>
    <dgm:pt modelId="{FFC3712B-217B-334D-9C80-12C0AA1E064C}" type="pres">
      <dgm:prSet presAssocID="{89CC297A-09A8-4142-80CF-343826E616F4}" presName="linear" presStyleCnt="0">
        <dgm:presLayoutVars>
          <dgm:animLvl val="lvl"/>
          <dgm:resizeHandles val="exact"/>
        </dgm:presLayoutVars>
      </dgm:prSet>
      <dgm:spPr/>
    </dgm:pt>
    <dgm:pt modelId="{DE67575B-0FC0-4F40-BCC4-488D122C430B}" type="pres">
      <dgm:prSet presAssocID="{C69409A5-076C-0144-ABC5-ADD424E27EB0}" presName="parentText" presStyleLbl="node1" presStyleIdx="0" presStyleCnt="2" custScaleX="85434" custLinFactNeighborY="-70485">
        <dgm:presLayoutVars>
          <dgm:chMax val="0"/>
          <dgm:bulletEnabled val="1"/>
        </dgm:presLayoutVars>
      </dgm:prSet>
      <dgm:spPr/>
      <dgm:t>
        <a:bodyPr/>
        <a:lstStyle/>
        <a:p>
          <a:endParaRPr lang="en-US"/>
        </a:p>
      </dgm:t>
    </dgm:pt>
    <dgm:pt modelId="{EB14E52C-71D3-934D-8AE2-CCEC8869E29B}" type="pres">
      <dgm:prSet presAssocID="{D876CC3C-DCD8-524B-80FA-A42B07BAD1E6}" presName="spacer" presStyleCnt="0"/>
      <dgm:spPr/>
    </dgm:pt>
    <dgm:pt modelId="{B6B058D3-649A-1F4F-B3C0-1BA3E8940BAA}" type="pres">
      <dgm:prSet presAssocID="{82C403F2-8A2A-874D-B172-8BE490FCEA39}" presName="parentText" presStyleLbl="node1" presStyleIdx="1" presStyleCnt="2" custScaleX="85434" custLinFactNeighborY="99740">
        <dgm:presLayoutVars>
          <dgm:chMax val="0"/>
          <dgm:bulletEnabled val="1"/>
        </dgm:presLayoutVars>
      </dgm:prSet>
      <dgm:spPr/>
      <dgm:t>
        <a:bodyPr/>
        <a:lstStyle/>
        <a:p>
          <a:endParaRPr lang="en-US"/>
        </a:p>
      </dgm:t>
    </dgm:pt>
  </dgm:ptLst>
  <dgm:cxnLst>
    <dgm:cxn modelId="{D8B681AB-FA2E-4CC7-A9AA-03FF236C4618}" type="presOf" srcId="{C69409A5-076C-0144-ABC5-ADD424E27EB0}" destId="{DE67575B-0FC0-4F40-BCC4-488D122C430B}" srcOrd="0" destOrd="0" presId="urn:microsoft.com/office/officeart/2005/8/layout/vList2"/>
    <dgm:cxn modelId="{FE654852-1FD3-4EDD-B424-8CBEB03177E0}" type="presOf" srcId="{89CC297A-09A8-4142-80CF-343826E616F4}" destId="{FFC3712B-217B-334D-9C80-12C0AA1E064C}" srcOrd="0" destOrd="0" presId="urn:microsoft.com/office/officeart/2005/8/layout/vList2"/>
    <dgm:cxn modelId="{670CA8AF-D2F8-6442-B162-1A6B640EA355}" srcId="{89CC297A-09A8-4142-80CF-343826E616F4}" destId="{C69409A5-076C-0144-ABC5-ADD424E27EB0}" srcOrd="0" destOrd="0" parTransId="{2692C071-4795-1848-AFDB-8F0C09D62A16}" sibTransId="{D876CC3C-DCD8-524B-80FA-A42B07BAD1E6}"/>
    <dgm:cxn modelId="{626CE8D7-ECDC-43C7-9CB3-5D5E18148D4F}" type="presOf" srcId="{82C403F2-8A2A-874D-B172-8BE490FCEA39}" destId="{B6B058D3-649A-1F4F-B3C0-1BA3E8940BAA}" srcOrd="0" destOrd="0" presId="urn:microsoft.com/office/officeart/2005/8/layout/vList2"/>
    <dgm:cxn modelId="{BD3EA668-F2B7-ED43-8BF3-A0D557FBC672}" srcId="{89CC297A-09A8-4142-80CF-343826E616F4}" destId="{82C403F2-8A2A-874D-B172-8BE490FCEA39}" srcOrd="1" destOrd="0" parTransId="{3B31E7DB-FF48-E344-B4B3-AF163ED73242}" sibTransId="{CE11FC6B-28A2-4249-A605-5ED0D30DE013}"/>
    <dgm:cxn modelId="{56E877D9-B7AF-4950-ACBE-B5FD9A2ED14C}" type="presParOf" srcId="{FFC3712B-217B-334D-9C80-12C0AA1E064C}" destId="{DE67575B-0FC0-4F40-BCC4-488D122C430B}" srcOrd="0" destOrd="0" presId="urn:microsoft.com/office/officeart/2005/8/layout/vList2"/>
    <dgm:cxn modelId="{9ECF7FF9-9EFC-4DF5-9546-C4C0AAB82466}" type="presParOf" srcId="{FFC3712B-217B-334D-9C80-12C0AA1E064C}" destId="{EB14E52C-71D3-934D-8AE2-CCEC8869E29B}" srcOrd="1" destOrd="0" presId="urn:microsoft.com/office/officeart/2005/8/layout/vList2"/>
    <dgm:cxn modelId="{D96CB9ED-12CC-4FC5-9269-C2A61D724C9B}" type="presParOf" srcId="{FFC3712B-217B-334D-9C80-12C0AA1E064C}" destId="{B6B058D3-649A-1F4F-B3C0-1BA3E8940BAA}"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C52AAA-487F-174B-92B5-1376CBCC6DEE}">
      <dsp:nvSpPr>
        <dsp:cNvPr id="0" name=""/>
        <dsp:cNvSpPr/>
      </dsp:nvSpPr>
      <dsp:spPr>
        <a:xfrm>
          <a:off x="0" y="0"/>
          <a:ext cx="8655050" cy="206561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0F4D59-A76F-4851-9BA6-8AC4EBB6645F}">
      <dsp:nvSpPr>
        <dsp:cNvPr id="0" name=""/>
        <dsp:cNvSpPr/>
      </dsp:nvSpPr>
      <dsp:spPr>
        <a:xfrm>
          <a:off x="263624" y="-219470"/>
          <a:ext cx="8127801" cy="2943498"/>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C5B4D45-BD0F-40C1-87A4-824BE44E6642}">
      <dsp:nvSpPr>
        <dsp:cNvPr id="0" name=""/>
        <dsp:cNvSpPr/>
      </dsp:nvSpPr>
      <dsp:spPr>
        <a:xfrm rot="10800000">
          <a:off x="263624" y="2285086"/>
          <a:ext cx="8127801" cy="2524640"/>
        </a:xfrm>
        <a:prstGeom prst="round2SameRect">
          <a:avLst>
            <a:gd name="adj1" fmla="val 10500"/>
            <a:gd name="adj2" fmla="val 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t" anchorCtr="0">
          <a:noAutofit/>
        </a:bodyPr>
        <a:lstStyle/>
        <a:p>
          <a:pPr lvl="0" algn="l" defTabSz="1289050">
            <a:lnSpc>
              <a:spcPct val="90000"/>
            </a:lnSpc>
            <a:spcBef>
              <a:spcPct val="0"/>
            </a:spcBef>
            <a:spcAft>
              <a:spcPct val="35000"/>
            </a:spcAft>
          </a:pPr>
          <a:r>
            <a:rPr lang="en-US" sz="2900" kern="1200" dirty="0" smtClean="0"/>
            <a:t>Contact Details</a:t>
          </a:r>
          <a:endParaRPr lang="en-US" sz="2900" kern="1200" dirty="0"/>
        </a:p>
        <a:p>
          <a:pPr marL="228600" lvl="1" indent="-228600" algn="l" defTabSz="1022350">
            <a:lnSpc>
              <a:spcPct val="90000"/>
            </a:lnSpc>
            <a:spcBef>
              <a:spcPct val="0"/>
            </a:spcBef>
            <a:spcAft>
              <a:spcPct val="15000"/>
            </a:spcAft>
            <a:buChar char="••"/>
          </a:pPr>
          <a:r>
            <a:rPr lang="en-US" sz="2300" kern="1200" dirty="0" smtClean="0"/>
            <a:t>Peter Daryl M. </a:t>
          </a:r>
          <a:r>
            <a:rPr lang="en-US" sz="2300" kern="1200" dirty="0" err="1" smtClean="0"/>
            <a:t>Isnit</a:t>
          </a:r>
          <a:endParaRPr lang="en-US" sz="2300" kern="1200" dirty="0"/>
        </a:p>
        <a:p>
          <a:pPr marL="228600" lvl="1" indent="-228600" algn="l" defTabSz="1022350">
            <a:lnSpc>
              <a:spcPct val="90000"/>
            </a:lnSpc>
            <a:spcBef>
              <a:spcPct val="0"/>
            </a:spcBef>
            <a:spcAft>
              <a:spcPct val="15000"/>
            </a:spcAft>
            <a:buChar char="••"/>
          </a:pPr>
          <a:r>
            <a:rPr lang="en-US" sz="2300" kern="1200" dirty="0" smtClean="0"/>
            <a:t>Sales Engineer</a:t>
          </a:r>
          <a:endParaRPr lang="en-US" sz="2300" kern="1200" dirty="0"/>
        </a:p>
        <a:p>
          <a:pPr marL="228600" lvl="1" indent="-228600" algn="l" defTabSz="1022350">
            <a:lnSpc>
              <a:spcPct val="90000"/>
            </a:lnSpc>
            <a:spcBef>
              <a:spcPct val="0"/>
            </a:spcBef>
            <a:spcAft>
              <a:spcPct val="15000"/>
            </a:spcAft>
            <a:buChar char="••"/>
          </a:pPr>
          <a:r>
            <a:rPr lang="en-US" sz="2300" kern="1200" dirty="0" smtClean="0"/>
            <a:t>0917-890-2876</a:t>
          </a:r>
          <a:endParaRPr lang="en-US" sz="2300" kern="1200" dirty="0"/>
        </a:p>
        <a:p>
          <a:pPr marL="228600" lvl="1" indent="-228600" algn="l" defTabSz="1022350">
            <a:lnSpc>
              <a:spcPct val="90000"/>
            </a:lnSpc>
            <a:spcBef>
              <a:spcPct val="0"/>
            </a:spcBef>
            <a:spcAft>
              <a:spcPct val="15000"/>
            </a:spcAft>
            <a:buChar char="••"/>
          </a:pPr>
          <a:r>
            <a:rPr lang="en-US" sz="2300" kern="1200" dirty="0" smtClean="0"/>
            <a:t>peter</a:t>
          </a:r>
          <a:r>
            <a:rPr lang="en-US" altLang="zh-TW" sz="2300" kern="1200" dirty="0" smtClean="0">
              <a:solidFill>
                <a:schemeClr val="bg1"/>
              </a:solidFill>
              <a:latin typeface="Calibri"/>
              <a:ea typeface="PMingLiU" charset="0"/>
              <a:cs typeface="Calibri"/>
            </a:rPr>
            <a:t>@</a:t>
          </a:r>
          <a:r>
            <a:rPr lang="en-US" sz="2300" kern="1200" dirty="0" smtClean="0"/>
            <a:t>toic.com.ph</a:t>
          </a:r>
          <a:endParaRPr lang="en-US" sz="2300" kern="1200" dirty="0"/>
        </a:p>
      </dsp:txBody>
      <dsp:txXfrm rot="10800000">
        <a:off x="263624" y="2285086"/>
        <a:ext cx="8127801" cy="25246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3">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51" tIns="46625" rIns="93251" bIns="46625"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3251" tIns="46625" rIns="93251" bIns="46625" rtlCol="0"/>
          <a:lstStyle>
            <a:lvl1pPr algn="r">
              <a:defRPr sz="1200"/>
            </a:lvl1pPr>
          </a:lstStyle>
          <a:p>
            <a:fld id="{F22A15C3-F41A-1E41-9FA9-D50750F4EDCA}" type="datetimeFigureOut">
              <a:rPr lang="en-US" smtClean="0"/>
              <a:pPr/>
              <a:t>2/24/2015</a:t>
            </a:fld>
            <a:endParaRPr lang="en-US"/>
          </a:p>
        </p:txBody>
      </p:sp>
      <p:sp>
        <p:nvSpPr>
          <p:cNvPr id="4" name="Slide Image Placeholder 3"/>
          <p:cNvSpPr>
            <a:spLocks noGrp="1" noRot="1" noChangeAspect="1"/>
          </p:cNvSpPr>
          <p:nvPr>
            <p:ph type="sldImg" idx="2"/>
          </p:nvPr>
        </p:nvSpPr>
        <p:spPr>
          <a:xfrm>
            <a:off x="1203325" y="704850"/>
            <a:ext cx="4695825" cy="3521075"/>
          </a:xfrm>
          <a:prstGeom prst="rect">
            <a:avLst/>
          </a:prstGeom>
          <a:noFill/>
          <a:ln w="12700">
            <a:solidFill>
              <a:prstClr val="black"/>
            </a:solidFill>
          </a:ln>
        </p:spPr>
        <p:txBody>
          <a:bodyPr vert="horz" lIns="93251" tIns="46625" rIns="93251" bIns="46625"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3251" tIns="46625" rIns="93251" bIns="466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3251" tIns="46625" rIns="93251" bIns="46625"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51" tIns="46625" rIns="93251" bIns="46625" rtlCol="0" anchor="b"/>
          <a:lstStyle>
            <a:lvl1pPr algn="r">
              <a:defRPr sz="1200"/>
            </a:lvl1pPr>
          </a:lstStyle>
          <a:p>
            <a:fld id="{673A4D87-BFE1-AB44-A790-8B4E0450F6B2}" type="slidenum">
              <a:rPr lang="en-US" smtClean="0"/>
              <a:pPr/>
              <a:t>‹#›</a:t>
            </a:fld>
            <a:endParaRPr lang="en-US"/>
          </a:p>
        </p:txBody>
      </p:sp>
    </p:spTree>
    <p:extLst>
      <p:ext uri="{BB962C8B-B14F-4D97-AF65-F5344CB8AC3E}">
        <p14:creationId xmlns:p14="http://schemas.microsoft.com/office/powerpoint/2010/main" xmlns="" val="32326300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3A4D87-BFE1-AB44-A790-8B4E0450F6B2}"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3A4D87-BFE1-AB44-A790-8B4E0450F6B2}"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r>
              <a:rPr lang="en-US" dirty="0" smtClean="0"/>
              <a:t>OPTIMIZING</a:t>
            </a:r>
            <a:r>
              <a:rPr lang="en-US" baseline="0" dirty="0" smtClean="0"/>
              <a:t> efficient use of WORKSURFACES through MULTI-TASKING with various CO-WORKERS yet retaining INDIVIDUAL’s COMFORT and PERSONAL SPACE</a:t>
            </a:r>
          </a:p>
          <a:p>
            <a:pPr>
              <a:buFont typeface="Arial" charset="0"/>
              <a:buChar char="•"/>
            </a:pPr>
            <a:r>
              <a:rPr lang="en-US" baseline="0" dirty="0" smtClean="0"/>
              <a:t>Transformation to include MANAGERIAL SPACE IN PAIRS with SUBORDINATE WORKSPACE to form departments, speeding concentrated interaction and knowledge generation.</a:t>
            </a:r>
            <a:endParaRPr lang="en-US" dirty="0"/>
          </a:p>
        </p:txBody>
      </p:sp>
      <p:sp>
        <p:nvSpPr>
          <p:cNvPr id="4" name="Slide Number Placeholder 3"/>
          <p:cNvSpPr>
            <a:spLocks noGrp="1"/>
          </p:cNvSpPr>
          <p:nvPr>
            <p:ph type="sldNum" sz="quarter" idx="10"/>
          </p:nvPr>
        </p:nvSpPr>
        <p:spPr/>
        <p:txBody>
          <a:bodyPr/>
          <a:lstStyle/>
          <a:p>
            <a:fld id="{673A4D87-BFE1-AB44-A790-8B4E0450F6B2}"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r>
              <a:rPr lang="en-US" dirty="0" smtClean="0"/>
              <a:t>LOW RAIL TILES promotes INTERACTION</a:t>
            </a:r>
            <a:r>
              <a:rPr lang="en-US" baseline="0" dirty="0" smtClean="0"/>
              <a:t> and COLLABORATION among workmates while seated without the interference of congested </a:t>
            </a:r>
            <a:r>
              <a:rPr lang="en-US" baseline="0" dirty="0" err="1" smtClean="0"/>
              <a:t>worksurfaces</a:t>
            </a:r>
            <a:endParaRPr lang="en-US" baseline="0" dirty="0" smtClean="0"/>
          </a:p>
          <a:p>
            <a:pPr marL="0" marR="0" indent="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Defining INDIVIDUAL WORKSPACE from the overall work environment and to MINIMIZE VISUAL DISTRACTIONS by providing a balance between privacy and contact</a:t>
            </a:r>
            <a:endParaRPr lang="en-US" dirty="0" smtClean="0"/>
          </a:p>
          <a:p>
            <a:pPr>
              <a:buFont typeface="Arial" charset="0"/>
              <a:buChar char="•"/>
            </a:pPr>
            <a:endParaRPr lang="en-US" baseline="0" dirty="0" smtClean="0"/>
          </a:p>
        </p:txBody>
      </p:sp>
      <p:sp>
        <p:nvSpPr>
          <p:cNvPr id="4" name="Slide Number Placeholder 3"/>
          <p:cNvSpPr>
            <a:spLocks noGrp="1"/>
          </p:cNvSpPr>
          <p:nvPr>
            <p:ph type="sldNum" sz="quarter" idx="10"/>
          </p:nvPr>
        </p:nvSpPr>
        <p:spPr/>
        <p:txBody>
          <a:bodyPr/>
          <a:lstStyle/>
          <a:p>
            <a:fld id="{673A4D87-BFE1-AB44-A790-8B4E0450F6B2}"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r>
              <a:rPr lang="en-US" dirty="0" smtClean="0"/>
              <a:t>Anti-Tilt,</a:t>
            </a:r>
            <a:r>
              <a:rPr lang="en-US" baseline="0" dirty="0" smtClean="0"/>
              <a:t> Safety Lock, Easy Steering Wheel, Adjustable Shelves, Powdered Epoxy Coating</a:t>
            </a:r>
          </a:p>
          <a:p>
            <a:pPr>
              <a:buFont typeface="Arial" charset="0"/>
              <a:buChar char="•"/>
            </a:pPr>
            <a:r>
              <a:rPr lang="en-US" dirty="0" smtClean="0"/>
              <a:t>Long Term Efficiency</a:t>
            </a:r>
          </a:p>
          <a:p>
            <a:pPr>
              <a:buFont typeface="Arial" charset="0"/>
              <a:buChar char="•"/>
            </a:pPr>
            <a:r>
              <a:rPr lang="en-US" dirty="0" smtClean="0"/>
              <a:t>Create</a:t>
            </a:r>
            <a:r>
              <a:rPr lang="en-US" baseline="0" dirty="0" smtClean="0"/>
              <a:t> Space for Alternative usage</a:t>
            </a:r>
          </a:p>
          <a:p>
            <a:pPr>
              <a:buFont typeface="Arial" charset="0"/>
              <a:buChar char="•"/>
            </a:pPr>
            <a:r>
              <a:rPr lang="en-US" baseline="0" dirty="0" smtClean="0"/>
              <a:t>Easy handling and management of storage materials</a:t>
            </a:r>
            <a:endParaRPr lang="en-US" dirty="0" smtClean="0"/>
          </a:p>
          <a:p>
            <a:endParaRPr lang="en-US" dirty="0"/>
          </a:p>
        </p:txBody>
      </p:sp>
      <p:sp>
        <p:nvSpPr>
          <p:cNvPr id="4" name="Slide Number Placeholder 3"/>
          <p:cNvSpPr>
            <a:spLocks noGrp="1"/>
          </p:cNvSpPr>
          <p:nvPr>
            <p:ph type="sldNum" sz="quarter" idx="10"/>
          </p:nvPr>
        </p:nvSpPr>
        <p:spPr/>
        <p:txBody>
          <a:bodyPr/>
          <a:lstStyle/>
          <a:p>
            <a:fld id="{673A4D87-BFE1-AB44-A790-8B4E0450F6B2}"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r>
              <a:rPr lang="en-US" baseline="0" dirty="0" smtClean="0"/>
              <a:t>Mobile Storage Systems provides a solution to your storage needs and increase storage efficiency with systematic filing and retrieval of storage materials.</a:t>
            </a:r>
          </a:p>
          <a:p>
            <a:pPr>
              <a:buFont typeface="Arial" charset="0"/>
              <a:buChar char="•"/>
            </a:pPr>
            <a:r>
              <a:rPr lang="en-US" baseline="0" dirty="0" smtClean="0"/>
              <a:t>Ideal for Records, Files, CDs, Hospital supplies, Warehouse storage, spare parts, shoes and personal storage</a:t>
            </a:r>
            <a:endParaRPr lang="en-US" dirty="0"/>
          </a:p>
        </p:txBody>
      </p:sp>
      <p:sp>
        <p:nvSpPr>
          <p:cNvPr id="4" name="Slide Number Placeholder 3"/>
          <p:cNvSpPr>
            <a:spLocks noGrp="1"/>
          </p:cNvSpPr>
          <p:nvPr>
            <p:ph type="sldNum" sz="quarter" idx="10"/>
          </p:nvPr>
        </p:nvSpPr>
        <p:spPr/>
        <p:txBody>
          <a:bodyPr/>
          <a:lstStyle/>
          <a:p>
            <a:fld id="{673A4D87-BFE1-AB44-A790-8B4E0450F6B2}"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2339752" y="6309320"/>
            <a:ext cx="4213448" cy="464041"/>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97ED38-AF04-3C45-A44A-DEF7A71F3E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339752" y="6309320"/>
            <a:ext cx="4213448" cy="464041"/>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97ED38-AF04-3C45-A44A-DEF7A71F3E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339752" y="6309320"/>
            <a:ext cx="4213448" cy="464041"/>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97ED38-AF04-3C45-A44A-DEF7A71F3E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339752" y="6309320"/>
            <a:ext cx="4213448" cy="464041"/>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97ED38-AF04-3C45-A44A-DEF7A71F3E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39D463A-C1B4-5545-80D1-92282B991261}" type="datetimeFigureOut">
              <a:rPr lang="en-US" smtClean="0"/>
              <a:pPr/>
              <a:t>2/24/2015</a:t>
            </a:fld>
            <a:endParaRPr lang="en-US"/>
          </a:p>
        </p:txBody>
      </p:sp>
      <p:sp>
        <p:nvSpPr>
          <p:cNvPr id="5" name="Footer Placeholder 4"/>
          <p:cNvSpPr>
            <a:spLocks noGrp="1"/>
          </p:cNvSpPr>
          <p:nvPr>
            <p:ph type="ftr" sz="quarter" idx="11"/>
          </p:nvPr>
        </p:nvSpPr>
        <p:spPr>
          <a:xfrm>
            <a:off x="2339752" y="6309320"/>
            <a:ext cx="4213448" cy="464041"/>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97ED38-AF04-3C45-A44A-DEF7A71F3E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2339752" y="6309320"/>
            <a:ext cx="4213448" cy="464041"/>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97ED38-AF04-3C45-A44A-DEF7A71F3E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2339752" y="6309320"/>
            <a:ext cx="4213448" cy="464041"/>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D397ED38-AF04-3C45-A44A-DEF7A71F3E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2339752" y="6309320"/>
            <a:ext cx="4213448" cy="464041"/>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397ED38-AF04-3C45-A44A-DEF7A71F3E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339752" y="6309320"/>
            <a:ext cx="4213448" cy="464041"/>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397ED38-AF04-3C45-A44A-DEF7A71F3E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2339752" y="6309320"/>
            <a:ext cx="4213448" cy="464041"/>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97ED38-AF04-3C45-A44A-DEF7A71F3E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2339752" y="6309320"/>
            <a:ext cx="4213448" cy="464041"/>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97ED38-AF04-3C45-A44A-DEF7A71F3E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Process 5"/>
          <p:cNvSpPr/>
          <p:nvPr userDrawn="1"/>
        </p:nvSpPr>
        <p:spPr>
          <a:xfrm flipV="1">
            <a:off x="7915633" y="-62291"/>
            <a:ext cx="1264880" cy="3254695"/>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5749 w 10000"/>
              <a:gd name="connsiteY0" fmla="*/ 0 h 11161"/>
              <a:gd name="connsiteX1" fmla="*/ 10000 w 10000"/>
              <a:gd name="connsiteY1" fmla="*/ 1161 h 11161"/>
              <a:gd name="connsiteX2" fmla="*/ 10000 w 10000"/>
              <a:gd name="connsiteY2" fmla="*/ 11161 h 11161"/>
              <a:gd name="connsiteX3" fmla="*/ 0 w 10000"/>
              <a:gd name="connsiteY3" fmla="*/ 11161 h 11161"/>
              <a:gd name="connsiteX4" fmla="*/ 5749 w 10000"/>
              <a:gd name="connsiteY4" fmla="*/ 0 h 11161"/>
              <a:gd name="connsiteX0" fmla="*/ 4878 w 9129"/>
              <a:gd name="connsiteY0" fmla="*/ 0 h 11207"/>
              <a:gd name="connsiteX1" fmla="*/ 9129 w 9129"/>
              <a:gd name="connsiteY1" fmla="*/ 1161 h 11207"/>
              <a:gd name="connsiteX2" fmla="*/ 9129 w 9129"/>
              <a:gd name="connsiteY2" fmla="*/ 11161 h 11207"/>
              <a:gd name="connsiteX3" fmla="*/ 0 w 9129"/>
              <a:gd name="connsiteY3" fmla="*/ 11207 h 11207"/>
              <a:gd name="connsiteX4" fmla="*/ 4878 w 9129"/>
              <a:gd name="connsiteY4" fmla="*/ 0 h 11207"/>
              <a:gd name="connsiteX0" fmla="*/ 3435 w 8092"/>
              <a:gd name="connsiteY0" fmla="*/ 0 h 9959"/>
              <a:gd name="connsiteX1" fmla="*/ 8092 w 8092"/>
              <a:gd name="connsiteY1" fmla="*/ 1036 h 9959"/>
              <a:gd name="connsiteX2" fmla="*/ 8092 w 8092"/>
              <a:gd name="connsiteY2" fmla="*/ 9959 h 9959"/>
              <a:gd name="connsiteX3" fmla="*/ 0 w 8092"/>
              <a:gd name="connsiteY3" fmla="*/ 9544 h 9959"/>
              <a:gd name="connsiteX4" fmla="*/ 3435 w 8092"/>
              <a:gd name="connsiteY4" fmla="*/ 0 h 9959"/>
              <a:gd name="connsiteX0" fmla="*/ 6525 w 12280"/>
              <a:gd name="connsiteY0" fmla="*/ 0 h 10041"/>
              <a:gd name="connsiteX1" fmla="*/ 12280 w 12280"/>
              <a:gd name="connsiteY1" fmla="*/ 1040 h 10041"/>
              <a:gd name="connsiteX2" fmla="*/ 12280 w 12280"/>
              <a:gd name="connsiteY2" fmla="*/ 10000 h 10041"/>
              <a:gd name="connsiteX3" fmla="*/ 0 w 12280"/>
              <a:gd name="connsiteY3" fmla="*/ 10041 h 10041"/>
              <a:gd name="connsiteX4" fmla="*/ 6525 w 12280"/>
              <a:gd name="connsiteY4" fmla="*/ 0 h 10041"/>
              <a:gd name="connsiteX0" fmla="*/ 5189 w 12280"/>
              <a:gd name="connsiteY0" fmla="*/ 0 h 9808"/>
              <a:gd name="connsiteX1" fmla="*/ 12280 w 12280"/>
              <a:gd name="connsiteY1" fmla="*/ 807 h 9808"/>
              <a:gd name="connsiteX2" fmla="*/ 12280 w 12280"/>
              <a:gd name="connsiteY2" fmla="*/ 9767 h 9808"/>
              <a:gd name="connsiteX3" fmla="*/ 0 w 12280"/>
              <a:gd name="connsiteY3" fmla="*/ 9808 h 9808"/>
              <a:gd name="connsiteX4" fmla="*/ 5189 w 12280"/>
              <a:gd name="connsiteY4" fmla="*/ 0 h 9808"/>
              <a:gd name="connsiteX0" fmla="*/ 0 w 5774"/>
              <a:gd name="connsiteY0" fmla="*/ 0 h 10048"/>
              <a:gd name="connsiteX1" fmla="*/ 5774 w 5774"/>
              <a:gd name="connsiteY1" fmla="*/ 823 h 10048"/>
              <a:gd name="connsiteX2" fmla="*/ 5774 w 5774"/>
              <a:gd name="connsiteY2" fmla="*/ 9958 h 10048"/>
              <a:gd name="connsiteX3" fmla="*/ 4673 w 5774"/>
              <a:gd name="connsiteY3" fmla="*/ 10048 h 10048"/>
              <a:gd name="connsiteX4" fmla="*/ 0 w 5774"/>
              <a:gd name="connsiteY4" fmla="*/ 0 h 10048"/>
              <a:gd name="connsiteX0" fmla="*/ 0 w 10111"/>
              <a:gd name="connsiteY0" fmla="*/ 0 h 10147"/>
              <a:gd name="connsiteX1" fmla="*/ 10000 w 10111"/>
              <a:gd name="connsiteY1" fmla="*/ 819 h 10147"/>
              <a:gd name="connsiteX2" fmla="*/ 10111 w 10111"/>
              <a:gd name="connsiteY2" fmla="*/ 10147 h 10147"/>
              <a:gd name="connsiteX3" fmla="*/ 8093 w 10111"/>
              <a:gd name="connsiteY3" fmla="*/ 10000 h 10147"/>
              <a:gd name="connsiteX4" fmla="*/ 0 w 10111"/>
              <a:gd name="connsiteY4" fmla="*/ 0 h 10147"/>
              <a:gd name="connsiteX0" fmla="*/ 0 w 8282"/>
              <a:gd name="connsiteY0" fmla="*/ 1417 h 9328"/>
              <a:gd name="connsiteX1" fmla="*/ 8171 w 8282"/>
              <a:gd name="connsiteY1" fmla="*/ 0 h 9328"/>
              <a:gd name="connsiteX2" fmla="*/ 8282 w 8282"/>
              <a:gd name="connsiteY2" fmla="*/ 9328 h 9328"/>
              <a:gd name="connsiteX3" fmla="*/ 6264 w 8282"/>
              <a:gd name="connsiteY3" fmla="*/ 9181 h 9328"/>
              <a:gd name="connsiteX4" fmla="*/ 0 w 8282"/>
              <a:gd name="connsiteY4" fmla="*/ 1417 h 9328"/>
              <a:gd name="connsiteX0" fmla="*/ 0 w 10000"/>
              <a:gd name="connsiteY0" fmla="*/ 1272 h 9753"/>
              <a:gd name="connsiteX1" fmla="*/ 9866 w 10000"/>
              <a:gd name="connsiteY1" fmla="*/ 0 h 9753"/>
              <a:gd name="connsiteX2" fmla="*/ 10000 w 10000"/>
              <a:gd name="connsiteY2" fmla="*/ 9753 h 9753"/>
              <a:gd name="connsiteX3" fmla="*/ 7563 w 10000"/>
              <a:gd name="connsiteY3" fmla="*/ 9595 h 9753"/>
              <a:gd name="connsiteX4" fmla="*/ 0 w 10000"/>
              <a:gd name="connsiteY4" fmla="*/ 1272 h 9753"/>
              <a:gd name="connsiteX0" fmla="*/ 0 w 10000"/>
              <a:gd name="connsiteY0" fmla="*/ 1304 h 10000"/>
              <a:gd name="connsiteX1" fmla="*/ 9791 w 10000"/>
              <a:gd name="connsiteY1" fmla="*/ 0 h 10000"/>
              <a:gd name="connsiteX2" fmla="*/ 10000 w 10000"/>
              <a:gd name="connsiteY2" fmla="*/ 10000 h 10000"/>
              <a:gd name="connsiteX3" fmla="*/ 7563 w 10000"/>
              <a:gd name="connsiteY3" fmla="*/ 9838 h 10000"/>
              <a:gd name="connsiteX4" fmla="*/ 0 w 10000"/>
              <a:gd name="connsiteY4" fmla="*/ 130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304"/>
                </a:moveTo>
                <a:lnTo>
                  <a:pt x="9791" y="0"/>
                </a:lnTo>
                <a:cubicBezTo>
                  <a:pt x="9836" y="3333"/>
                  <a:pt x="9955" y="6667"/>
                  <a:pt x="10000" y="10000"/>
                </a:cubicBezTo>
                <a:lnTo>
                  <a:pt x="7563" y="9838"/>
                </a:lnTo>
                <a:lnTo>
                  <a:pt x="0" y="1304"/>
                </a:lnTo>
                <a:close/>
              </a:path>
            </a:pathLst>
          </a:custGeom>
          <a:solidFill>
            <a:srgbClr val="1960AC">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rocess 5"/>
          <p:cNvSpPr/>
          <p:nvPr userDrawn="1"/>
        </p:nvSpPr>
        <p:spPr>
          <a:xfrm>
            <a:off x="6510102" y="2767906"/>
            <a:ext cx="2645071" cy="40849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5749 w 10000"/>
              <a:gd name="connsiteY0" fmla="*/ 0 h 11161"/>
              <a:gd name="connsiteX1" fmla="*/ 10000 w 10000"/>
              <a:gd name="connsiteY1" fmla="*/ 1161 h 11161"/>
              <a:gd name="connsiteX2" fmla="*/ 10000 w 10000"/>
              <a:gd name="connsiteY2" fmla="*/ 11161 h 11161"/>
              <a:gd name="connsiteX3" fmla="*/ 0 w 10000"/>
              <a:gd name="connsiteY3" fmla="*/ 11161 h 11161"/>
              <a:gd name="connsiteX4" fmla="*/ 5749 w 10000"/>
              <a:gd name="connsiteY4" fmla="*/ 0 h 11161"/>
              <a:gd name="connsiteX0" fmla="*/ 4878 w 9129"/>
              <a:gd name="connsiteY0" fmla="*/ 0 h 11207"/>
              <a:gd name="connsiteX1" fmla="*/ 9129 w 9129"/>
              <a:gd name="connsiteY1" fmla="*/ 1161 h 11207"/>
              <a:gd name="connsiteX2" fmla="*/ 9129 w 9129"/>
              <a:gd name="connsiteY2" fmla="*/ 11161 h 11207"/>
              <a:gd name="connsiteX3" fmla="*/ 0 w 9129"/>
              <a:gd name="connsiteY3" fmla="*/ 11207 h 11207"/>
              <a:gd name="connsiteX4" fmla="*/ 4878 w 9129"/>
              <a:gd name="connsiteY4" fmla="*/ 0 h 11207"/>
              <a:gd name="connsiteX0" fmla="*/ 3435 w 8092"/>
              <a:gd name="connsiteY0" fmla="*/ 0 h 9959"/>
              <a:gd name="connsiteX1" fmla="*/ 8092 w 8092"/>
              <a:gd name="connsiteY1" fmla="*/ 1036 h 9959"/>
              <a:gd name="connsiteX2" fmla="*/ 8092 w 8092"/>
              <a:gd name="connsiteY2" fmla="*/ 9959 h 9959"/>
              <a:gd name="connsiteX3" fmla="*/ 0 w 8092"/>
              <a:gd name="connsiteY3" fmla="*/ 9544 h 9959"/>
              <a:gd name="connsiteX4" fmla="*/ 3435 w 8092"/>
              <a:gd name="connsiteY4" fmla="*/ 0 h 9959"/>
              <a:gd name="connsiteX0" fmla="*/ 6525 w 12280"/>
              <a:gd name="connsiteY0" fmla="*/ 0 h 10041"/>
              <a:gd name="connsiteX1" fmla="*/ 12280 w 12280"/>
              <a:gd name="connsiteY1" fmla="*/ 1040 h 10041"/>
              <a:gd name="connsiteX2" fmla="*/ 12280 w 12280"/>
              <a:gd name="connsiteY2" fmla="*/ 10000 h 10041"/>
              <a:gd name="connsiteX3" fmla="*/ 0 w 12280"/>
              <a:gd name="connsiteY3" fmla="*/ 10041 h 10041"/>
              <a:gd name="connsiteX4" fmla="*/ 6525 w 12280"/>
              <a:gd name="connsiteY4" fmla="*/ 0 h 10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0" h="10041">
                <a:moveTo>
                  <a:pt x="6525" y="0"/>
                </a:moveTo>
                <a:lnTo>
                  <a:pt x="12280" y="1040"/>
                </a:lnTo>
                <a:lnTo>
                  <a:pt x="12280" y="10000"/>
                </a:lnTo>
                <a:lnTo>
                  <a:pt x="0" y="10041"/>
                </a:lnTo>
                <a:lnTo>
                  <a:pt x="6525" y="0"/>
                </a:lnTo>
                <a:close/>
              </a:path>
            </a:pathLst>
          </a:custGeom>
          <a:solidFill>
            <a:srgbClr val="0C4998">
              <a:alpha val="5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85000"/>
                  </a:schemeClr>
                </a:solidFill>
              </a:defRPr>
            </a:lvl1pPr>
          </a:lstStyle>
          <a:p>
            <a:fld id="{D397ED38-AF04-3C45-A44A-DEF7A71F3EAB}" type="slidenum">
              <a:rPr lang="en-US" smtClean="0"/>
              <a:pPr/>
              <a:t>‹#›</a:t>
            </a:fld>
            <a:endParaRPr lang="en-US" dirty="0"/>
          </a:p>
        </p:txBody>
      </p:sp>
      <p:pic>
        <p:nvPicPr>
          <p:cNvPr id="15" name="Picture 14"/>
          <p:cNvPicPr>
            <a:picLocks noChangeAspect="1"/>
          </p:cNvPicPr>
          <p:nvPr userDrawn="1"/>
        </p:nvPicPr>
        <p:blipFill>
          <a:blip r:embed="rId13"/>
          <a:stretch>
            <a:fillRect/>
          </a:stretch>
        </p:blipFill>
        <p:spPr>
          <a:xfrm>
            <a:off x="0" y="6126162"/>
            <a:ext cx="2132950" cy="726653"/>
          </a:xfrm>
          <a:prstGeom prst="rect">
            <a:avLst/>
          </a:prstGeom>
        </p:spPr>
      </p:pic>
      <p:sp>
        <p:nvSpPr>
          <p:cNvPr id="4" name="TextBox 3"/>
          <p:cNvSpPr txBox="1"/>
          <p:nvPr userDrawn="1"/>
        </p:nvSpPr>
        <p:spPr>
          <a:xfrm>
            <a:off x="2326923" y="6309320"/>
            <a:ext cx="4189293" cy="646331"/>
          </a:xfrm>
          <a:prstGeom prst="rect">
            <a:avLst/>
          </a:prstGeom>
          <a:noFill/>
        </p:spPr>
        <p:txBody>
          <a:bodyPr wrap="non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i="1" dirty="0" smtClean="0">
                <a:solidFill>
                  <a:srgbClr val="1960AC"/>
                </a:solidFill>
              </a:rPr>
              <a:t>“Energizing Your Service Station Business.”</a:t>
            </a:r>
          </a:p>
          <a:p>
            <a:endParaRPr lang="en-US" b="0" i="1" dirty="0">
              <a:solidFill>
                <a:srgbClr val="1960AC"/>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960AC"/>
          </a:solidFill>
          <a:latin typeface="+mj-lt"/>
          <a:ea typeface="+mj-ea"/>
          <a:cs typeface="+mj-cs"/>
        </a:defRPr>
      </a:lvl1pPr>
    </p:titleStyle>
    <p:bodyStyle>
      <a:lvl1pPr marL="0" indent="-241200" algn="l" defTabSz="457200" rtl="0" eaLnBrk="1" latinLnBrk="0" hangingPunct="1">
        <a:spcBef>
          <a:spcPts val="0"/>
        </a:spcBef>
        <a:spcAft>
          <a:spcPts val="0"/>
        </a:spcAft>
        <a:buClr>
          <a:schemeClr val="bg1">
            <a:lumMod val="50000"/>
          </a:schemeClr>
        </a:buClr>
        <a:buFont typeface="Arial"/>
        <a:buChar char="•"/>
        <a:defRPr sz="3200" kern="1200">
          <a:solidFill>
            <a:schemeClr val="tx1"/>
          </a:solidFill>
          <a:latin typeface="+mn-lt"/>
          <a:ea typeface="+mn-ea"/>
          <a:cs typeface="+mn-cs"/>
        </a:defRPr>
      </a:lvl1pPr>
      <a:lvl2pPr marL="352800" indent="-241200" algn="l" defTabSz="457200" rtl="0" eaLnBrk="1" latinLnBrk="0" hangingPunct="1">
        <a:spcBef>
          <a:spcPts val="0"/>
        </a:spcBef>
        <a:spcAft>
          <a:spcPts val="0"/>
        </a:spcAft>
        <a:buClr>
          <a:schemeClr val="bg1">
            <a:lumMod val="50000"/>
          </a:schemeClr>
        </a:buClr>
        <a:buFont typeface="Arial"/>
        <a:buChar char="•"/>
        <a:defRPr sz="2800" kern="1200">
          <a:solidFill>
            <a:schemeClr val="tx1"/>
          </a:solidFill>
          <a:latin typeface="+mn-lt"/>
          <a:ea typeface="+mn-ea"/>
          <a:cs typeface="+mn-cs"/>
        </a:defRPr>
      </a:lvl2pPr>
      <a:lvl3pPr marL="468000" indent="-241200" algn="l" defTabSz="457200" rtl="0" eaLnBrk="1" latinLnBrk="0" hangingPunct="1">
        <a:spcBef>
          <a:spcPts val="0"/>
        </a:spcBef>
        <a:spcAft>
          <a:spcPts val="0"/>
        </a:spcAft>
        <a:buClr>
          <a:schemeClr val="bg1">
            <a:lumMod val="50000"/>
          </a:schemeClr>
        </a:buClr>
        <a:buFont typeface="Arial"/>
        <a:buChar char="•"/>
        <a:defRPr sz="2400" kern="1200">
          <a:solidFill>
            <a:schemeClr val="tx1"/>
          </a:solidFill>
          <a:latin typeface="+mn-lt"/>
          <a:ea typeface="+mn-ea"/>
          <a:cs typeface="+mn-cs"/>
        </a:defRPr>
      </a:lvl3pPr>
      <a:lvl4pPr marL="558000" indent="-241200" algn="l" defTabSz="457200" rtl="0" eaLnBrk="1" latinLnBrk="0" hangingPunct="1">
        <a:spcBef>
          <a:spcPts val="0"/>
        </a:spcBef>
        <a:spcAft>
          <a:spcPts val="0"/>
        </a:spcAft>
        <a:buClr>
          <a:schemeClr val="bg1">
            <a:lumMod val="50000"/>
          </a:schemeClr>
        </a:buClr>
        <a:buFont typeface="Arial"/>
        <a:buChar char="•"/>
        <a:defRPr sz="2000" kern="1200">
          <a:solidFill>
            <a:schemeClr val="tx1"/>
          </a:solidFill>
          <a:latin typeface="+mn-lt"/>
          <a:ea typeface="+mn-ea"/>
          <a:cs typeface="+mn-cs"/>
        </a:defRPr>
      </a:lvl4pPr>
      <a:lvl5pPr marL="637200" indent="-241200" algn="l" defTabSz="457200" rtl="0" eaLnBrk="1" latinLnBrk="0" hangingPunct="1">
        <a:spcBef>
          <a:spcPts val="0"/>
        </a:spcBef>
        <a:spcAft>
          <a:spcPts val="0"/>
        </a:spcAft>
        <a:buClr>
          <a:schemeClr val="bg1">
            <a:lumMod val="50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1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09600" y="2058177"/>
            <a:ext cx="6707831" cy="2285223"/>
          </a:xfrm>
          <a:prstGeom prst="rect">
            <a:avLst/>
          </a:prstGeom>
        </p:spPr>
      </p:pic>
      <p:sp>
        <p:nvSpPr>
          <p:cNvPr id="5" name="Title 4"/>
          <p:cNvSpPr>
            <a:spLocks noGrp="1"/>
          </p:cNvSpPr>
          <p:nvPr>
            <p:ph type="ctrTitle"/>
          </p:nvPr>
        </p:nvSpPr>
        <p:spPr/>
        <p:txBody>
          <a:bodyPr/>
          <a:lstStyle/>
          <a:p>
            <a:endParaRPr lang="en-US"/>
          </a:p>
        </p:txBody>
      </p:sp>
    </p:spTree>
    <p:extLst>
      <p:ext uri="{BB962C8B-B14F-4D97-AF65-F5344CB8AC3E}">
        <p14:creationId xmlns:p14="http://schemas.microsoft.com/office/powerpoint/2010/main" xmlns="" val="1320487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807494"/>
            <a:ext cx="4343400" cy="850106"/>
          </a:xfrm>
        </p:spPr>
        <p:txBody>
          <a:bodyPr>
            <a:noAutofit/>
          </a:bodyPr>
          <a:lstStyle/>
          <a:p>
            <a:r>
              <a:rPr lang="en-US" sz="7200" b="1" dirty="0" smtClean="0"/>
              <a:t>MODULAR SYSTEM</a:t>
            </a:r>
            <a:endParaRPr lang="en-US" sz="7200" b="1" dirty="0"/>
          </a:p>
        </p:txBody>
      </p:sp>
    </p:spTree>
    <p:extLst>
      <p:ext uri="{BB962C8B-B14F-4D97-AF65-F5344CB8AC3E}">
        <p14:creationId xmlns:p14="http://schemas.microsoft.com/office/powerpoint/2010/main" xmlns="" val="1138133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smtClean="0">
                <a:latin typeface="Century Gothic" charset="0"/>
                <a:ea typeface="ＭＳ Ｐゴシック" charset="0"/>
                <a:cs typeface="ＭＳ Ｐゴシック" charset="0"/>
              </a:rPr>
              <a:t>Modular System</a:t>
            </a:r>
            <a:endParaRPr lang="en-US" dirty="0">
              <a:latin typeface="Century Gothic" charset="0"/>
              <a:ea typeface="ＭＳ Ｐゴシック" charset="0"/>
              <a:cs typeface="ＭＳ Ｐゴシック" charset="0"/>
            </a:endParaRPr>
          </a:p>
        </p:txBody>
      </p:sp>
      <p:pic>
        <p:nvPicPr>
          <p:cNvPr id="6146" name="Picture 2" descr="C:\Documents and Settings\da\My Documents\My Pictures\moem\37.JPG"/>
          <p:cNvPicPr>
            <a:picLocks noChangeAspect="1" noChangeArrowheads="1"/>
          </p:cNvPicPr>
          <p:nvPr/>
        </p:nvPicPr>
        <p:blipFill>
          <a:blip r:embed="rId3"/>
          <a:srcRect/>
          <a:stretch>
            <a:fillRect/>
          </a:stretch>
        </p:blipFill>
        <p:spPr bwMode="auto">
          <a:xfrm>
            <a:off x="457200" y="1143000"/>
            <a:ext cx="4064000" cy="3048000"/>
          </a:xfrm>
          <a:prstGeom prst="rect">
            <a:avLst/>
          </a:prstGeom>
          <a:noFill/>
        </p:spPr>
      </p:pic>
      <p:pic>
        <p:nvPicPr>
          <p:cNvPr id="6147" name="Picture 3" descr="C:\Documents and Settings\da\My Documents\My Pictures\moem\38.JPG"/>
          <p:cNvPicPr>
            <a:picLocks noChangeAspect="1" noChangeArrowheads="1"/>
          </p:cNvPicPr>
          <p:nvPr/>
        </p:nvPicPr>
        <p:blipFill>
          <a:blip r:embed="rId4"/>
          <a:srcRect/>
          <a:stretch>
            <a:fillRect/>
          </a:stretch>
        </p:blipFill>
        <p:spPr bwMode="auto">
          <a:xfrm>
            <a:off x="4711700" y="2514600"/>
            <a:ext cx="4064000" cy="3048000"/>
          </a:xfrm>
          <a:prstGeom prst="rect">
            <a:avLst/>
          </a:prstGeom>
          <a:noFill/>
        </p:spPr>
      </p:pic>
      <p:sp>
        <p:nvSpPr>
          <p:cNvPr id="5" name="TextBox 4"/>
          <p:cNvSpPr txBox="1"/>
          <p:nvPr/>
        </p:nvSpPr>
        <p:spPr>
          <a:xfrm>
            <a:off x="457200" y="4114800"/>
            <a:ext cx="3200400" cy="369332"/>
          </a:xfrm>
          <a:prstGeom prst="rect">
            <a:avLst/>
          </a:prstGeom>
          <a:noFill/>
        </p:spPr>
        <p:txBody>
          <a:bodyPr wrap="square" rtlCol="0">
            <a:spAutoFit/>
          </a:bodyPr>
          <a:lstStyle/>
          <a:p>
            <a:r>
              <a:rPr lang="en-US" b="1" dirty="0" smtClean="0"/>
              <a:t>Multifaceted and Spontaneous</a:t>
            </a:r>
            <a:endParaRPr lang="en-US" b="1" dirty="0"/>
          </a:p>
        </p:txBody>
      </p:sp>
      <p:sp>
        <p:nvSpPr>
          <p:cNvPr id="6" name="TextBox 5"/>
          <p:cNvSpPr txBox="1"/>
          <p:nvPr/>
        </p:nvSpPr>
        <p:spPr>
          <a:xfrm>
            <a:off x="4800600" y="5562600"/>
            <a:ext cx="2793714" cy="369332"/>
          </a:xfrm>
          <a:prstGeom prst="rect">
            <a:avLst/>
          </a:prstGeom>
          <a:noFill/>
        </p:spPr>
        <p:txBody>
          <a:bodyPr wrap="none" rtlCol="0">
            <a:spAutoFit/>
          </a:bodyPr>
          <a:lstStyle/>
          <a:p>
            <a:r>
              <a:rPr lang="en-US" b="1" dirty="0" err="1" smtClean="0"/>
              <a:t>Teritorial</a:t>
            </a:r>
            <a:r>
              <a:rPr lang="en-US" b="1" dirty="0" smtClean="0"/>
              <a:t> and Concentrated</a:t>
            </a:r>
            <a:endParaRPr lang="en-US" b="1" dirty="0"/>
          </a:p>
        </p:txBody>
      </p:sp>
      <p:pic>
        <p:nvPicPr>
          <p:cNvPr id="2050" name="Picture 154" descr="Description: 2"/>
          <p:cNvPicPr>
            <a:picLocks noChangeAspect="1" noChangeArrowheads="1"/>
          </p:cNvPicPr>
          <p:nvPr/>
        </p:nvPicPr>
        <p:blipFill>
          <a:blip r:embed="rId5"/>
          <a:srcRect/>
          <a:stretch>
            <a:fillRect/>
          </a:stretch>
        </p:blipFill>
        <p:spPr bwMode="auto">
          <a:xfrm>
            <a:off x="457200" y="1141414"/>
            <a:ext cx="4063999" cy="3049586"/>
          </a:xfrm>
          <a:prstGeom prst="rect">
            <a:avLst/>
          </a:prstGeom>
          <a:noFill/>
          <a:ln w="9525">
            <a:noFill/>
            <a:miter lim="800000"/>
            <a:headEnd/>
            <a:tailEnd/>
          </a:ln>
        </p:spPr>
      </p:pic>
    </p:spTree>
    <p:extLst>
      <p:ext uri="{BB962C8B-B14F-4D97-AF65-F5344CB8AC3E}">
        <p14:creationId xmlns:p14="http://schemas.microsoft.com/office/powerpoint/2010/main" xmlns="" val="2237765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smtClean="0">
                <a:latin typeface="Century Gothic" charset="0"/>
                <a:ea typeface="ＭＳ Ｐゴシック" charset="0"/>
                <a:cs typeface="ＭＳ Ｐゴシック" charset="0"/>
              </a:rPr>
              <a:t>Modular System</a:t>
            </a:r>
            <a:endParaRPr lang="en-US" dirty="0">
              <a:latin typeface="Century Gothic" charset="0"/>
              <a:ea typeface="ＭＳ Ｐゴシック" charset="0"/>
              <a:cs typeface="ＭＳ Ｐゴシック" charset="0"/>
            </a:endParaRPr>
          </a:p>
        </p:txBody>
      </p:sp>
      <p:pic>
        <p:nvPicPr>
          <p:cNvPr id="6146" name="Picture 2" descr="C:\Documents and Settings\da\My Documents\My Pictures\moem\37.JPG"/>
          <p:cNvPicPr>
            <a:picLocks noChangeAspect="1" noChangeArrowheads="1"/>
          </p:cNvPicPr>
          <p:nvPr/>
        </p:nvPicPr>
        <p:blipFill>
          <a:blip r:embed="rId3"/>
          <a:srcRect/>
          <a:stretch>
            <a:fillRect/>
          </a:stretch>
        </p:blipFill>
        <p:spPr bwMode="auto">
          <a:xfrm>
            <a:off x="457200" y="1295400"/>
            <a:ext cx="4064000" cy="3048000"/>
          </a:xfrm>
          <a:prstGeom prst="rect">
            <a:avLst/>
          </a:prstGeom>
          <a:noFill/>
        </p:spPr>
      </p:pic>
      <p:pic>
        <p:nvPicPr>
          <p:cNvPr id="6147" name="Picture 3" descr="C:\Documents and Settings\da\My Documents\My Pictures\moem\38.JPG"/>
          <p:cNvPicPr>
            <a:picLocks noChangeAspect="1" noChangeArrowheads="1"/>
          </p:cNvPicPr>
          <p:nvPr/>
        </p:nvPicPr>
        <p:blipFill>
          <a:blip r:embed="rId4"/>
          <a:srcRect/>
          <a:stretch>
            <a:fillRect/>
          </a:stretch>
        </p:blipFill>
        <p:spPr bwMode="auto">
          <a:xfrm>
            <a:off x="4724400" y="2362200"/>
            <a:ext cx="4064000" cy="3048000"/>
          </a:xfrm>
          <a:prstGeom prst="rect">
            <a:avLst/>
          </a:prstGeom>
          <a:noFill/>
        </p:spPr>
      </p:pic>
      <p:pic>
        <p:nvPicPr>
          <p:cNvPr id="7170" name="Picture 2" descr="C:\Documents and Settings\da\My Documents\My Pictures\moem\39.JPG"/>
          <p:cNvPicPr>
            <a:picLocks noChangeAspect="1" noChangeArrowheads="1"/>
          </p:cNvPicPr>
          <p:nvPr/>
        </p:nvPicPr>
        <p:blipFill>
          <a:blip r:embed="rId5"/>
          <a:srcRect/>
          <a:stretch>
            <a:fillRect/>
          </a:stretch>
        </p:blipFill>
        <p:spPr bwMode="auto">
          <a:xfrm>
            <a:off x="457200" y="1295400"/>
            <a:ext cx="4064000" cy="3048000"/>
          </a:xfrm>
          <a:prstGeom prst="rect">
            <a:avLst/>
          </a:prstGeom>
          <a:noFill/>
        </p:spPr>
      </p:pic>
      <p:sp>
        <p:nvSpPr>
          <p:cNvPr id="7" name="TextBox 6"/>
          <p:cNvSpPr txBox="1"/>
          <p:nvPr/>
        </p:nvSpPr>
        <p:spPr>
          <a:xfrm>
            <a:off x="457200" y="4343400"/>
            <a:ext cx="1844672" cy="369332"/>
          </a:xfrm>
          <a:prstGeom prst="rect">
            <a:avLst/>
          </a:prstGeom>
          <a:noFill/>
        </p:spPr>
        <p:txBody>
          <a:bodyPr wrap="none" rtlCol="0">
            <a:spAutoFit/>
          </a:bodyPr>
          <a:lstStyle/>
          <a:p>
            <a:r>
              <a:rPr lang="en-US" b="1" dirty="0" smtClean="0"/>
              <a:t>Enhance Teaming</a:t>
            </a:r>
            <a:endParaRPr lang="en-US" b="1" dirty="0"/>
          </a:p>
        </p:txBody>
      </p:sp>
      <p:sp>
        <p:nvSpPr>
          <p:cNvPr id="8" name="TextBox 7"/>
          <p:cNvSpPr txBox="1"/>
          <p:nvPr/>
        </p:nvSpPr>
        <p:spPr>
          <a:xfrm>
            <a:off x="4724400" y="5410200"/>
            <a:ext cx="1584088" cy="369332"/>
          </a:xfrm>
          <a:prstGeom prst="rect">
            <a:avLst/>
          </a:prstGeom>
          <a:noFill/>
        </p:spPr>
        <p:txBody>
          <a:bodyPr wrap="none" rtlCol="0">
            <a:spAutoFit/>
          </a:bodyPr>
          <a:lstStyle/>
          <a:p>
            <a:r>
              <a:rPr lang="en-US" b="1" dirty="0" smtClean="0"/>
              <a:t>Open Planning</a:t>
            </a:r>
            <a:endParaRPr lang="en-US" b="1" dirty="0"/>
          </a:p>
        </p:txBody>
      </p:sp>
      <p:pic>
        <p:nvPicPr>
          <p:cNvPr id="3074" name="Picture 157" descr="Description: 5"/>
          <p:cNvPicPr>
            <a:picLocks noChangeAspect="1" noChangeArrowheads="1"/>
          </p:cNvPicPr>
          <p:nvPr/>
        </p:nvPicPr>
        <p:blipFill>
          <a:blip r:embed="rId6"/>
          <a:srcRect/>
          <a:stretch>
            <a:fillRect/>
          </a:stretch>
        </p:blipFill>
        <p:spPr bwMode="auto">
          <a:xfrm>
            <a:off x="4724400" y="2362200"/>
            <a:ext cx="4064000" cy="3049587"/>
          </a:xfrm>
          <a:prstGeom prst="rect">
            <a:avLst/>
          </a:prstGeom>
          <a:noFill/>
          <a:ln w="9525">
            <a:noFill/>
            <a:miter lim="800000"/>
            <a:headEnd/>
            <a:tailEnd/>
          </a:ln>
        </p:spPr>
      </p:pic>
    </p:spTree>
    <p:extLst>
      <p:ext uri="{BB962C8B-B14F-4D97-AF65-F5344CB8AC3E}">
        <p14:creationId xmlns:p14="http://schemas.microsoft.com/office/powerpoint/2010/main" xmlns="" val="2237765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07494"/>
            <a:ext cx="6553200" cy="850106"/>
          </a:xfrm>
        </p:spPr>
        <p:txBody>
          <a:bodyPr>
            <a:noAutofit/>
          </a:bodyPr>
          <a:lstStyle/>
          <a:p>
            <a:r>
              <a:rPr lang="en-US" sz="7200" b="1" dirty="0" smtClean="0"/>
              <a:t>MOBILE STORAGE</a:t>
            </a:r>
            <a:endParaRPr lang="en-US" sz="7200" b="1" dirty="0"/>
          </a:p>
        </p:txBody>
      </p:sp>
    </p:spTree>
    <p:extLst>
      <p:ext uri="{BB962C8B-B14F-4D97-AF65-F5344CB8AC3E}">
        <p14:creationId xmlns:p14="http://schemas.microsoft.com/office/powerpoint/2010/main" xmlns="" val="1138133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smtClean="0">
                <a:latin typeface="Century Gothic" charset="0"/>
                <a:ea typeface="ＭＳ Ｐゴシック" charset="0"/>
                <a:cs typeface="ＭＳ Ｐゴシック" charset="0"/>
              </a:rPr>
              <a:t>Mobile Storage</a:t>
            </a:r>
            <a:endParaRPr lang="en-US" dirty="0">
              <a:latin typeface="Century Gothic" charset="0"/>
              <a:ea typeface="ＭＳ Ｐゴシック" charset="0"/>
              <a:cs typeface="ＭＳ Ｐゴシック" charset="0"/>
            </a:endParaRPr>
          </a:p>
        </p:txBody>
      </p:sp>
      <p:pic>
        <p:nvPicPr>
          <p:cNvPr id="11267" name="Picture 3" descr="C:\Documents and Settings\da\My Documents\My Pictures\moem\503.JPG"/>
          <p:cNvPicPr>
            <a:picLocks noChangeAspect="1" noChangeArrowheads="1"/>
          </p:cNvPicPr>
          <p:nvPr/>
        </p:nvPicPr>
        <p:blipFill>
          <a:blip r:embed="rId3"/>
          <a:srcRect/>
          <a:stretch>
            <a:fillRect/>
          </a:stretch>
        </p:blipFill>
        <p:spPr bwMode="auto">
          <a:xfrm>
            <a:off x="304800" y="1371600"/>
            <a:ext cx="4267200" cy="3200400"/>
          </a:xfrm>
          <a:prstGeom prst="rect">
            <a:avLst/>
          </a:prstGeom>
          <a:noFill/>
        </p:spPr>
      </p:pic>
      <p:pic>
        <p:nvPicPr>
          <p:cNvPr id="5" name="Picture 3" descr="C:\Documents and Settings\da\My Documents\My Pictures\moem\511.JPG"/>
          <p:cNvPicPr>
            <a:picLocks noChangeAspect="1" noChangeArrowheads="1"/>
          </p:cNvPicPr>
          <p:nvPr/>
        </p:nvPicPr>
        <p:blipFill>
          <a:blip r:embed="rId4"/>
          <a:srcRect/>
          <a:stretch>
            <a:fillRect/>
          </a:stretch>
        </p:blipFill>
        <p:spPr bwMode="auto">
          <a:xfrm>
            <a:off x="4724400" y="2420144"/>
            <a:ext cx="4254614" cy="3066256"/>
          </a:xfrm>
          <a:prstGeom prst="rect">
            <a:avLst/>
          </a:prstGeom>
          <a:noFill/>
        </p:spPr>
      </p:pic>
      <p:sp>
        <p:nvSpPr>
          <p:cNvPr id="6" name="TextBox 5"/>
          <p:cNvSpPr txBox="1"/>
          <p:nvPr/>
        </p:nvSpPr>
        <p:spPr>
          <a:xfrm>
            <a:off x="304800" y="4572000"/>
            <a:ext cx="2467855" cy="369332"/>
          </a:xfrm>
          <a:prstGeom prst="rect">
            <a:avLst/>
          </a:prstGeom>
          <a:noFill/>
        </p:spPr>
        <p:txBody>
          <a:bodyPr wrap="none" rtlCol="0">
            <a:spAutoFit/>
          </a:bodyPr>
          <a:lstStyle/>
          <a:p>
            <a:r>
              <a:rPr lang="en-US" b="1" dirty="0" smtClean="0"/>
              <a:t>Modernized Office Look</a:t>
            </a:r>
            <a:endParaRPr lang="en-US" b="1" dirty="0"/>
          </a:p>
        </p:txBody>
      </p:sp>
      <p:sp>
        <p:nvSpPr>
          <p:cNvPr id="7" name="TextBox 6"/>
          <p:cNvSpPr txBox="1"/>
          <p:nvPr/>
        </p:nvSpPr>
        <p:spPr>
          <a:xfrm>
            <a:off x="4724400" y="5486400"/>
            <a:ext cx="1407565" cy="369332"/>
          </a:xfrm>
          <a:prstGeom prst="rect">
            <a:avLst/>
          </a:prstGeom>
          <a:noFill/>
        </p:spPr>
        <p:txBody>
          <a:bodyPr wrap="none" rtlCol="0">
            <a:spAutoFit/>
          </a:bodyPr>
          <a:lstStyle/>
          <a:p>
            <a:r>
              <a:rPr lang="en-US" b="1" dirty="0" smtClean="0"/>
              <a:t>Space Savers</a:t>
            </a:r>
            <a:endParaRPr lang="en-US" b="1" dirty="0"/>
          </a:p>
        </p:txBody>
      </p:sp>
      <p:sp>
        <p:nvSpPr>
          <p:cNvPr id="8" name="TextBox 7"/>
          <p:cNvSpPr txBox="1"/>
          <p:nvPr/>
        </p:nvSpPr>
        <p:spPr>
          <a:xfrm>
            <a:off x="304800" y="4944070"/>
            <a:ext cx="3405099" cy="923330"/>
          </a:xfrm>
          <a:prstGeom prst="rect">
            <a:avLst/>
          </a:prstGeom>
          <a:noFill/>
        </p:spPr>
        <p:txBody>
          <a:bodyPr wrap="none" rtlCol="0">
            <a:spAutoFit/>
          </a:bodyPr>
          <a:lstStyle/>
          <a:p>
            <a:r>
              <a:rPr lang="en-US" b="1" dirty="0" smtClean="0"/>
              <a:t>STANDARD SPECS:</a:t>
            </a:r>
          </a:p>
          <a:p>
            <a:r>
              <a:rPr lang="en-US" b="1" dirty="0" smtClean="0"/>
              <a:t>2082mmH x 914mmW x 772mmD</a:t>
            </a:r>
          </a:p>
          <a:p>
            <a:r>
              <a:rPr lang="en-US" b="1" dirty="0" smtClean="0"/>
              <a:t>Loading Capacity (per Bay): 250kg</a:t>
            </a:r>
            <a:endParaRPr lang="en-US" b="1" dirty="0"/>
          </a:p>
        </p:txBody>
      </p:sp>
    </p:spTree>
    <p:extLst>
      <p:ext uri="{BB962C8B-B14F-4D97-AF65-F5344CB8AC3E}">
        <p14:creationId xmlns:p14="http://schemas.microsoft.com/office/powerpoint/2010/main" xmlns="" val="2237765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smtClean="0">
                <a:latin typeface="Century Gothic" charset="0"/>
                <a:ea typeface="ＭＳ Ｐゴシック" charset="0"/>
                <a:cs typeface="ＭＳ Ｐゴシック" charset="0"/>
              </a:rPr>
              <a:t>Mobile Storage</a:t>
            </a:r>
            <a:endParaRPr lang="en-US" dirty="0">
              <a:latin typeface="Century Gothic" charset="0"/>
              <a:ea typeface="ＭＳ Ｐゴシック" charset="0"/>
              <a:cs typeface="ＭＳ Ｐゴシック" charset="0"/>
            </a:endParaRPr>
          </a:p>
        </p:txBody>
      </p:sp>
      <p:pic>
        <p:nvPicPr>
          <p:cNvPr id="12291" name="Picture 3" descr="C:\Documents and Settings\da\My Documents\My Pictures\moem\508.JPG"/>
          <p:cNvPicPr>
            <a:picLocks noChangeAspect="1" noChangeArrowheads="1"/>
          </p:cNvPicPr>
          <p:nvPr/>
        </p:nvPicPr>
        <p:blipFill>
          <a:blip r:embed="rId3"/>
          <a:srcRect/>
          <a:stretch>
            <a:fillRect/>
          </a:stretch>
        </p:blipFill>
        <p:spPr bwMode="auto">
          <a:xfrm>
            <a:off x="3733800" y="1124744"/>
            <a:ext cx="3276600" cy="2457450"/>
          </a:xfrm>
          <a:prstGeom prst="rect">
            <a:avLst/>
          </a:prstGeom>
          <a:noFill/>
        </p:spPr>
      </p:pic>
      <p:pic>
        <p:nvPicPr>
          <p:cNvPr id="7" name="Picture 2" descr="C:\Documents and Settings\da\My Documents\My Pictures\moem\504.JPG"/>
          <p:cNvPicPr>
            <a:picLocks noChangeAspect="1" noChangeArrowheads="1"/>
          </p:cNvPicPr>
          <p:nvPr/>
        </p:nvPicPr>
        <p:blipFill>
          <a:blip r:embed="rId4"/>
          <a:srcRect/>
          <a:stretch>
            <a:fillRect/>
          </a:stretch>
        </p:blipFill>
        <p:spPr bwMode="auto">
          <a:xfrm>
            <a:off x="3810000" y="3733800"/>
            <a:ext cx="3276600" cy="2457450"/>
          </a:xfrm>
          <a:prstGeom prst="rect">
            <a:avLst/>
          </a:prstGeom>
          <a:noFill/>
        </p:spPr>
      </p:pic>
      <p:pic>
        <p:nvPicPr>
          <p:cNvPr id="8" name="Picture 4" descr="C:\Documents and Settings\da\My Documents\My Pictures\moem\506.JPG"/>
          <p:cNvPicPr>
            <a:picLocks noChangeAspect="1" noChangeArrowheads="1"/>
          </p:cNvPicPr>
          <p:nvPr/>
        </p:nvPicPr>
        <p:blipFill>
          <a:blip r:embed="rId5"/>
          <a:srcRect/>
          <a:stretch>
            <a:fillRect/>
          </a:stretch>
        </p:blipFill>
        <p:spPr bwMode="auto">
          <a:xfrm>
            <a:off x="381000" y="1295400"/>
            <a:ext cx="3086100" cy="3990647"/>
          </a:xfrm>
          <a:prstGeom prst="rect">
            <a:avLst/>
          </a:prstGeom>
          <a:noFill/>
        </p:spPr>
      </p:pic>
      <p:sp>
        <p:nvSpPr>
          <p:cNvPr id="9" name="TextBox 8"/>
          <p:cNvSpPr txBox="1"/>
          <p:nvPr/>
        </p:nvSpPr>
        <p:spPr>
          <a:xfrm>
            <a:off x="381000" y="5286047"/>
            <a:ext cx="2049920" cy="369332"/>
          </a:xfrm>
          <a:prstGeom prst="rect">
            <a:avLst/>
          </a:prstGeom>
          <a:noFill/>
        </p:spPr>
        <p:txBody>
          <a:bodyPr wrap="none" rtlCol="0">
            <a:spAutoFit/>
          </a:bodyPr>
          <a:lstStyle/>
          <a:p>
            <a:r>
              <a:rPr lang="en-US" b="1" dirty="0" smtClean="0"/>
              <a:t>Spare Parts Cabinet</a:t>
            </a:r>
            <a:endParaRPr lang="en-US" b="1" dirty="0"/>
          </a:p>
        </p:txBody>
      </p:sp>
      <p:sp>
        <p:nvSpPr>
          <p:cNvPr id="10" name="TextBox 9"/>
          <p:cNvSpPr txBox="1"/>
          <p:nvPr/>
        </p:nvSpPr>
        <p:spPr>
          <a:xfrm>
            <a:off x="7010400" y="1905000"/>
            <a:ext cx="1371600" cy="646331"/>
          </a:xfrm>
          <a:prstGeom prst="rect">
            <a:avLst/>
          </a:prstGeom>
          <a:noFill/>
        </p:spPr>
        <p:txBody>
          <a:bodyPr wrap="square" rtlCol="0">
            <a:spAutoFit/>
          </a:bodyPr>
          <a:lstStyle/>
          <a:p>
            <a:r>
              <a:rPr lang="en-US" b="1" dirty="0" smtClean="0"/>
              <a:t>Hanging File Storage</a:t>
            </a:r>
            <a:endParaRPr lang="en-US" b="1" dirty="0"/>
          </a:p>
        </p:txBody>
      </p:sp>
      <p:sp>
        <p:nvSpPr>
          <p:cNvPr id="11" name="TextBox 10"/>
          <p:cNvSpPr txBox="1"/>
          <p:nvPr/>
        </p:nvSpPr>
        <p:spPr>
          <a:xfrm>
            <a:off x="7086601" y="4563070"/>
            <a:ext cx="1600199" cy="923330"/>
          </a:xfrm>
          <a:prstGeom prst="rect">
            <a:avLst/>
          </a:prstGeom>
          <a:noFill/>
        </p:spPr>
        <p:txBody>
          <a:bodyPr wrap="square" rtlCol="0">
            <a:spAutoFit/>
          </a:bodyPr>
          <a:lstStyle/>
          <a:p>
            <a:r>
              <a:rPr lang="en-US" b="1" dirty="0" smtClean="0"/>
              <a:t>Horizontal Records System</a:t>
            </a:r>
            <a:endParaRPr lang="en-US" b="1" dirty="0"/>
          </a:p>
        </p:txBody>
      </p:sp>
    </p:spTree>
    <p:extLst>
      <p:ext uri="{BB962C8B-B14F-4D97-AF65-F5344CB8AC3E}">
        <p14:creationId xmlns:p14="http://schemas.microsoft.com/office/powerpoint/2010/main" xmlns="" val="2237765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807494"/>
            <a:ext cx="4343400" cy="850106"/>
          </a:xfrm>
        </p:spPr>
        <p:txBody>
          <a:bodyPr>
            <a:noAutofit/>
          </a:bodyPr>
          <a:lstStyle/>
          <a:p>
            <a:r>
              <a:rPr lang="en-US" sz="7200" b="1" dirty="0" smtClean="0"/>
              <a:t>OFFICE SUPPLIES</a:t>
            </a:r>
            <a:endParaRPr lang="en-US" sz="7200" b="1" dirty="0"/>
          </a:p>
        </p:txBody>
      </p:sp>
    </p:spTree>
    <p:extLst>
      <p:ext uri="{BB962C8B-B14F-4D97-AF65-F5344CB8AC3E}">
        <p14:creationId xmlns:p14="http://schemas.microsoft.com/office/powerpoint/2010/main" xmlns="" val="113813384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smtClean="0">
                <a:latin typeface="Century Gothic" charset="0"/>
                <a:ea typeface="ＭＳ Ｐゴシック" charset="0"/>
                <a:cs typeface="ＭＳ Ｐゴシック" charset="0"/>
              </a:rPr>
              <a:t>Steel Cupboards</a:t>
            </a:r>
            <a:endParaRPr lang="en-US" dirty="0">
              <a:latin typeface="Century Gothic" charset="0"/>
              <a:ea typeface="ＭＳ Ｐゴシック" charset="0"/>
              <a:cs typeface="ＭＳ Ｐゴシック" charset="0"/>
            </a:endParaRPr>
          </a:p>
        </p:txBody>
      </p:sp>
      <p:sp>
        <p:nvSpPr>
          <p:cNvPr id="5" name="Content Placeholder 4"/>
          <p:cNvSpPr>
            <a:spLocks noGrp="1"/>
          </p:cNvSpPr>
          <p:nvPr>
            <p:ph idx="1"/>
          </p:nvPr>
        </p:nvSpPr>
        <p:spPr/>
        <p:txBody>
          <a:bodyPr/>
          <a:lstStyle/>
          <a:p>
            <a:endParaRPr lang="en-US" dirty="0"/>
          </a:p>
        </p:txBody>
      </p:sp>
      <p:pic>
        <p:nvPicPr>
          <p:cNvPr id="1026" name="Picture 2" descr="C:\Documents and Settings\da\My Documents\My Pictures\moem\1.JPG"/>
          <p:cNvPicPr>
            <a:picLocks noChangeAspect="1" noChangeArrowheads="1"/>
          </p:cNvPicPr>
          <p:nvPr/>
        </p:nvPicPr>
        <p:blipFill>
          <a:blip r:embed="rId2"/>
          <a:srcRect/>
          <a:stretch>
            <a:fillRect/>
          </a:stretch>
        </p:blipFill>
        <p:spPr bwMode="auto">
          <a:xfrm>
            <a:off x="457199" y="1268760"/>
            <a:ext cx="2178085" cy="2293590"/>
          </a:xfrm>
          <a:prstGeom prst="rect">
            <a:avLst/>
          </a:prstGeom>
          <a:noFill/>
        </p:spPr>
      </p:pic>
      <p:pic>
        <p:nvPicPr>
          <p:cNvPr id="1027" name="Picture 3" descr="C:\Documents and Settings\da\My Documents\My Pictures\moem\2.JPG"/>
          <p:cNvPicPr>
            <a:picLocks noChangeAspect="1" noChangeArrowheads="1"/>
          </p:cNvPicPr>
          <p:nvPr/>
        </p:nvPicPr>
        <p:blipFill>
          <a:blip r:embed="rId3"/>
          <a:srcRect/>
          <a:stretch>
            <a:fillRect/>
          </a:stretch>
        </p:blipFill>
        <p:spPr bwMode="auto">
          <a:xfrm>
            <a:off x="2362200" y="1268760"/>
            <a:ext cx="2293590" cy="2293590"/>
          </a:xfrm>
          <a:prstGeom prst="rect">
            <a:avLst/>
          </a:prstGeom>
          <a:noFill/>
        </p:spPr>
      </p:pic>
      <p:pic>
        <p:nvPicPr>
          <p:cNvPr id="1028" name="Picture 4" descr="C:\Documents and Settings\da\My Documents\My Pictures\moem\3.JPG"/>
          <p:cNvPicPr>
            <a:picLocks noChangeAspect="1" noChangeArrowheads="1"/>
          </p:cNvPicPr>
          <p:nvPr/>
        </p:nvPicPr>
        <p:blipFill>
          <a:blip r:embed="rId4"/>
          <a:srcRect/>
          <a:stretch>
            <a:fillRect/>
          </a:stretch>
        </p:blipFill>
        <p:spPr bwMode="auto">
          <a:xfrm>
            <a:off x="4648200" y="1268760"/>
            <a:ext cx="2293590" cy="2293590"/>
          </a:xfrm>
          <a:prstGeom prst="rect">
            <a:avLst/>
          </a:prstGeom>
          <a:noFill/>
        </p:spPr>
      </p:pic>
      <p:pic>
        <p:nvPicPr>
          <p:cNvPr id="1029" name="Picture 5" descr="C:\Documents and Settings\da\My Documents\My Pictures\moem\4.JPG"/>
          <p:cNvPicPr>
            <a:picLocks noChangeAspect="1" noChangeArrowheads="1"/>
          </p:cNvPicPr>
          <p:nvPr/>
        </p:nvPicPr>
        <p:blipFill>
          <a:blip r:embed="rId5"/>
          <a:srcRect/>
          <a:stretch>
            <a:fillRect/>
          </a:stretch>
        </p:blipFill>
        <p:spPr bwMode="auto">
          <a:xfrm>
            <a:off x="6629400" y="1268760"/>
            <a:ext cx="2303115" cy="2303115"/>
          </a:xfrm>
          <a:prstGeom prst="rect">
            <a:avLst/>
          </a:prstGeom>
          <a:noFill/>
        </p:spPr>
      </p:pic>
      <p:pic>
        <p:nvPicPr>
          <p:cNvPr id="1030" name="Picture 6" descr="C:\Documents and Settings\da\My Documents\My Pictures\moem\5.JPG"/>
          <p:cNvPicPr>
            <a:picLocks noChangeAspect="1" noChangeArrowheads="1"/>
          </p:cNvPicPr>
          <p:nvPr/>
        </p:nvPicPr>
        <p:blipFill>
          <a:blip r:embed="rId6"/>
          <a:srcRect/>
          <a:stretch>
            <a:fillRect/>
          </a:stretch>
        </p:blipFill>
        <p:spPr bwMode="auto">
          <a:xfrm>
            <a:off x="609600" y="3886200"/>
            <a:ext cx="1905000" cy="1905000"/>
          </a:xfrm>
          <a:prstGeom prst="rect">
            <a:avLst/>
          </a:prstGeom>
          <a:noFill/>
        </p:spPr>
      </p:pic>
      <p:pic>
        <p:nvPicPr>
          <p:cNvPr id="1031" name="Picture 7" descr="C:\Documents and Settings\da\My Documents\My Pictures\moem\6.JPG"/>
          <p:cNvPicPr>
            <a:picLocks noChangeAspect="1" noChangeArrowheads="1"/>
          </p:cNvPicPr>
          <p:nvPr/>
        </p:nvPicPr>
        <p:blipFill>
          <a:blip r:embed="rId7"/>
          <a:srcRect/>
          <a:stretch>
            <a:fillRect/>
          </a:stretch>
        </p:blipFill>
        <p:spPr bwMode="auto">
          <a:xfrm>
            <a:off x="2711484" y="3879850"/>
            <a:ext cx="2012916" cy="2012916"/>
          </a:xfrm>
          <a:prstGeom prst="rect">
            <a:avLst/>
          </a:prstGeom>
          <a:noFill/>
        </p:spPr>
      </p:pic>
      <p:pic>
        <p:nvPicPr>
          <p:cNvPr id="1032" name="Picture 8" descr="C:\Documents and Settings\da\My Documents\My Pictures\moem\7.JPG"/>
          <p:cNvPicPr>
            <a:picLocks noChangeAspect="1" noChangeArrowheads="1"/>
          </p:cNvPicPr>
          <p:nvPr/>
        </p:nvPicPr>
        <p:blipFill>
          <a:blip r:embed="rId8"/>
          <a:srcRect/>
          <a:stretch>
            <a:fillRect/>
          </a:stretch>
        </p:blipFill>
        <p:spPr bwMode="auto">
          <a:xfrm>
            <a:off x="4953000" y="3854484"/>
            <a:ext cx="2012916" cy="2012916"/>
          </a:xfrm>
          <a:prstGeom prst="rect">
            <a:avLst/>
          </a:prstGeom>
          <a:noFill/>
        </p:spPr>
      </p:pic>
      <p:pic>
        <p:nvPicPr>
          <p:cNvPr id="1033" name="Picture 9" descr="C:\Documents and Settings\da\My Documents\My Pictures\moem\8.JPG"/>
          <p:cNvPicPr>
            <a:picLocks noChangeAspect="1" noChangeArrowheads="1"/>
          </p:cNvPicPr>
          <p:nvPr/>
        </p:nvPicPr>
        <p:blipFill>
          <a:blip r:embed="rId9"/>
          <a:srcRect/>
          <a:stretch>
            <a:fillRect/>
          </a:stretch>
        </p:blipFill>
        <p:spPr bwMode="auto">
          <a:xfrm>
            <a:off x="7086600" y="3930684"/>
            <a:ext cx="1936716" cy="1936716"/>
          </a:xfrm>
          <a:prstGeom prst="rect">
            <a:avLst/>
          </a:prstGeom>
          <a:noFill/>
        </p:spPr>
      </p:pic>
    </p:spTree>
    <p:extLst>
      <p:ext uri="{BB962C8B-B14F-4D97-AF65-F5344CB8AC3E}">
        <p14:creationId xmlns:p14="http://schemas.microsoft.com/office/powerpoint/2010/main" xmlns="" val="223776546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smtClean="0">
                <a:latin typeface="Century Gothic" charset="0"/>
                <a:ea typeface="ＭＳ Ｐゴシック" charset="0"/>
                <a:cs typeface="ＭＳ Ｐゴシック" charset="0"/>
              </a:rPr>
              <a:t>Cabinets</a:t>
            </a:r>
            <a:endParaRPr lang="en-US" dirty="0">
              <a:latin typeface="Century Gothic" charset="0"/>
              <a:ea typeface="ＭＳ Ｐゴシック" charset="0"/>
              <a:cs typeface="ＭＳ Ｐゴシック" charset="0"/>
            </a:endParaRPr>
          </a:p>
        </p:txBody>
      </p:sp>
      <p:pic>
        <p:nvPicPr>
          <p:cNvPr id="2050" name="Picture 2" descr="C:\Documents and Settings\da\My Documents\My Pictures\moem\9.JPG"/>
          <p:cNvPicPr>
            <a:picLocks noChangeAspect="1" noChangeArrowheads="1"/>
          </p:cNvPicPr>
          <p:nvPr/>
        </p:nvPicPr>
        <p:blipFill>
          <a:blip r:embed="rId2"/>
          <a:srcRect/>
          <a:stretch>
            <a:fillRect/>
          </a:stretch>
        </p:blipFill>
        <p:spPr bwMode="auto">
          <a:xfrm>
            <a:off x="447675" y="990600"/>
            <a:ext cx="1898650" cy="1898650"/>
          </a:xfrm>
          <a:prstGeom prst="rect">
            <a:avLst/>
          </a:prstGeom>
          <a:noFill/>
        </p:spPr>
      </p:pic>
      <p:pic>
        <p:nvPicPr>
          <p:cNvPr id="2051" name="Picture 3" descr="C:\Documents and Settings\da\My Documents\My Pictures\moem\10.JPG"/>
          <p:cNvPicPr>
            <a:picLocks noChangeAspect="1" noChangeArrowheads="1"/>
          </p:cNvPicPr>
          <p:nvPr/>
        </p:nvPicPr>
        <p:blipFill>
          <a:blip r:embed="rId3"/>
          <a:srcRect/>
          <a:stretch>
            <a:fillRect/>
          </a:stretch>
        </p:blipFill>
        <p:spPr bwMode="auto">
          <a:xfrm>
            <a:off x="2454275" y="963960"/>
            <a:ext cx="1925290" cy="1925290"/>
          </a:xfrm>
          <a:prstGeom prst="rect">
            <a:avLst/>
          </a:prstGeom>
          <a:noFill/>
        </p:spPr>
      </p:pic>
      <p:pic>
        <p:nvPicPr>
          <p:cNvPr id="2056" name="Picture 8" descr="C:\Documents and Settings\da\My Documents\My Pictures\moem\15.JPG"/>
          <p:cNvPicPr>
            <a:picLocks noChangeAspect="1" noChangeArrowheads="1"/>
          </p:cNvPicPr>
          <p:nvPr/>
        </p:nvPicPr>
        <p:blipFill>
          <a:blip r:embed="rId4"/>
          <a:srcRect/>
          <a:stretch>
            <a:fillRect/>
          </a:stretch>
        </p:blipFill>
        <p:spPr bwMode="auto">
          <a:xfrm>
            <a:off x="2179509" y="2971800"/>
            <a:ext cx="4602291" cy="1981200"/>
          </a:xfrm>
          <a:prstGeom prst="rect">
            <a:avLst/>
          </a:prstGeom>
          <a:noFill/>
        </p:spPr>
      </p:pic>
      <p:pic>
        <p:nvPicPr>
          <p:cNvPr id="2052" name="Picture 4" descr="C:\Documents and Settings\da\My Documents\My Pictures\moem\11.JPG"/>
          <p:cNvPicPr>
            <a:picLocks noChangeAspect="1" noChangeArrowheads="1"/>
          </p:cNvPicPr>
          <p:nvPr/>
        </p:nvPicPr>
        <p:blipFill>
          <a:blip r:embed="rId5"/>
          <a:srcRect/>
          <a:stretch>
            <a:fillRect/>
          </a:stretch>
        </p:blipFill>
        <p:spPr bwMode="auto">
          <a:xfrm>
            <a:off x="4420840" y="1372840"/>
            <a:ext cx="1751360" cy="1751360"/>
          </a:xfrm>
          <a:prstGeom prst="rect">
            <a:avLst/>
          </a:prstGeom>
          <a:noFill/>
        </p:spPr>
      </p:pic>
      <p:pic>
        <p:nvPicPr>
          <p:cNvPr id="2053" name="Picture 5" descr="C:\Documents and Settings\da\My Documents\My Pictures\moem\12.JPG"/>
          <p:cNvPicPr>
            <a:picLocks noChangeAspect="1" noChangeArrowheads="1"/>
          </p:cNvPicPr>
          <p:nvPr/>
        </p:nvPicPr>
        <p:blipFill>
          <a:blip r:embed="rId6"/>
          <a:srcRect/>
          <a:stretch>
            <a:fillRect/>
          </a:stretch>
        </p:blipFill>
        <p:spPr bwMode="auto">
          <a:xfrm>
            <a:off x="60325" y="2895600"/>
            <a:ext cx="3260035" cy="2133600"/>
          </a:xfrm>
          <a:prstGeom prst="rect">
            <a:avLst/>
          </a:prstGeom>
          <a:noFill/>
        </p:spPr>
      </p:pic>
      <p:pic>
        <p:nvPicPr>
          <p:cNvPr id="2059" name="Picture 11" descr="C:\Documents and Settings\da\My Documents\My Pictures\moem\17.JPG"/>
          <p:cNvPicPr>
            <a:picLocks noChangeAspect="1" noChangeArrowheads="1"/>
          </p:cNvPicPr>
          <p:nvPr/>
        </p:nvPicPr>
        <p:blipFill>
          <a:blip r:embed="rId7"/>
          <a:srcRect/>
          <a:stretch>
            <a:fillRect/>
          </a:stretch>
        </p:blipFill>
        <p:spPr bwMode="auto">
          <a:xfrm>
            <a:off x="2466975" y="4800600"/>
            <a:ext cx="1266825" cy="1447800"/>
          </a:xfrm>
          <a:prstGeom prst="rect">
            <a:avLst/>
          </a:prstGeom>
          <a:noFill/>
        </p:spPr>
      </p:pic>
      <p:pic>
        <p:nvPicPr>
          <p:cNvPr id="2060" name="Picture 12" descr="C:\Documents and Settings\da\My Documents\My Pictures\moem\18.JPG"/>
          <p:cNvPicPr>
            <a:picLocks noChangeAspect="1" noChangeArrowheads="1"/>
          </p:cNvPicPr>
          <p:nvPr/>
        </p:nvPicPr>
        <p:blipFill>
          <a:blip r:embed="rId8"/>
          <a:srcRect/>
          <a:stretch>
            <a:fillRect/>
          </a:stretch>
        </p:blipFill>
        <p:spPr bwMode="auto">
          <a:xfrm>
            <a:off x="4943475" y="4848225"/>
            <a:ext cx="1152525" cy="1400175"/>
          </a:xfrm>
          <a:prstGeom prst="rect">
            <a:avLst/>
          </a:prstGeom>
          <a:noFill/>
        </p:spPr>
      </p:pic>
      <p:pic>
        <p:nvPicPr>
          <p:cNvPr id="2061" name="Picture 13" descr="C:\Documents and Settings\da\My Documents\My Pictures\moem\13.JPG"/>
          <p:cNvPicPr>
            <a:picLocks noChangeAspect="1" noChangeArrowheads="1"/>
          </p:cNvPicPr>
          <p:nvPr/>
        </p:nvPicPr>
        <p:blipFill>
          <a:blip r:embed="rId9"/>
          <a:srcRect/>
          <a:stretch>
            <a:fillRect/>
          </a:stretch>
        </p:blipFill>
        <p:spPr bwMode="auto">
          <a:xfrm>
            <a:off x="6248400" y="3048000"/>
            <a:ext cx="1479637" cy="2057400"/>
          </a:xfrm>
          <a:prstGeom prst="rect">
            <a:avLst/>
          </a:prstGeom>
          <a:noFill/>
        </p:spPr>
      </p:pic>
      <p:pic>
        <p:nvPicPr>
          <p:cNvPr id="2062" name="Picture 14" descr="C:\Documents and Settings\da\My Documents\My Pictures\moem\14.JPG"/>
          <p:cNvPicPr>
            <a:picLocks noChangeAspect="1" noChangeArrowheads="1"/>
          </p:cNvPicPr>
          <p:nvPr/>
        </p:nvPicPr>
        <p:blipFill>
          <a:blip r:embed="rId10"/>
          <a:srcRect/>
          <a:stretch>
            <a:fillRect/>
          </a:stretch>
        </p:blipFill>
        <p:spPr bwMode="auto">
          <a:xfrm>
            <a:off x="6477000" y="1206500"/>
            <a:ext cx="1737018" cy="1841500"/>
          </a:xfrm>
          <a:prstGeom prst="rect">
            <a:avLst/>
          </a:prstGeom>
          <a:noFill/>
        </p:spPr>
      </p:pic>
    </p:spTree>
    <p:extLst>
      <p:ext uri="{BB962C8B-B14F-4D97-AF65-F5344CB8AC3E}">
        <p14:creationId xmlns:p14="http://schemas.microsoft.com/office/powerpoint/2010/main" xmlns="" val="223776546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smtClean="0">
                <a:latin typeface="Century Gothic" charset="0"/>
                <a:ea typeface="ＭＳ Ｐゴシック" charset="0"/>
                <a:cs typeface="ＭＳ Ｐゴシック" charset="0"/>
              </a:rPr>
              <a:t>Lockers</a:t>
            </a:r>
            <a:endParaRPr lang="en-US" dirty="0">
              <a:latin typeface="Century Gothic" charset="0"/>
              <a:ea typeface="ＭＳ Ｐゴシック" charset="0"/>
              <a:cs typeface="ＭＳ Ｐゴシック" charset="0"/>
            </a:endParaRPr>
          </a:p>
        </p:txBody>
      </p:sp>
      <p:pic>
        <p:nvPicPr>
          <p:cNvPr id="3074" name="Picture 2" descr="C:\Documents and Settings\da\My Documents\My Pictures\moem\19.JPG"/>
          <p:cNvPicPr>
            <a:picLocks noChangeAspect="1" noChangeArrowheads="1"/>
          </p:cNvPicPr>
          <p:nvPr/>
        </p:nvPicPr>
        <p:blipFill>
          <a:blip r:embed="rId2"/>
          <a:srcRect/>
          <a:stretch>
            <a:fillRect/>
          </a:stretch>
        </p:blipFill>
        <p:spPr bwMode="auto">
          <a:xfrm>
            <a:off x="76200" y="2133600"/>
            <a:ext cx="6914498" cy="2976562"/>
          </a:xfrm>
          <a:prstGeom prst="rect">
            <a:avLst/>
          </a:prstGeom>
          <a:noFill/>
        </p:spPr>
      </p:pic>
      <p:pic>
        <p:nvPicPr>
          <p:cNvPr id="3075" name="Picture 3" descr="C:\Documents and Settings\da\My Documents\My Pictures\moem\20.JPG"/>
          <p:cNvPicPr>
            <a:picLocks noChangeAspect="1" noChangeArrowheads="1"/>
          </p:cNvPicPr>
          <p:nvPr/>
        </p:nvPicPr>
        <p:blipFill>
          <a:blip r:embed="rId3"/>
          <a:srcRect/>
          <a:stretch>
            <a:fillRect/>
          </a:stretch>
        </p:blipFill>
        <p:spPr bwMode="auto">
          <a:xfrm>
            <a:off x="7015264" y="2209800"/>
            <a:ext cx="1595336" cy="2743200"/>
          </a:xfrm>
          <a:prstGeom prst="rect">
            <a:avLst/>
          </a:prstGeom>
          <a:noFill/>
        </p:spPr>
      </p:pic>
    </p:spTree>
    <p:extLst>
      <p:ext uri="{BB962C8B-B14F-4D97-AF65-F5344CB8AC3E}">
        <p14:creationId xmlns:p14="http://schemas.microsoft.com/office/powerpoint/2010/main" xmlns="" val="223776546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pic>
        <p:nvPicPr>
          <p:cNvPr id="1026" name="Picture 2" descr="C:\Users\TOIC\Desktop\MOEM\MOEM.png"/>
          <p:cNvPicPr>
            <a:picLocks noChangeAspect="1" noChangeArrowheads="1"/>
          </p:cNvPicPr>
          <p:nvPr/>
        </p:nvPicPr>
        <p:blipFill>
          <a:blip r:embed="rId2"/>
          <a:srcRect/>
          <a:stretch>
            <a:fillRect/>
          </a:stretch>
        </p:blipFill>
        <p:spPr bwMode="auto">
          <a:xfrm>
            <a:off x="745626" y="1849438"/>
            <a:ext cx="6364392" cy="2646362"/>
          </a:xfrm>
          <a:prstGeom prst="rect">
            <a:avLst/>
          </a:prstGeom>
          <a:noFill/>
        </p:spPr>
      </p:pic>
    </p:spTree>
    <p:extLst>
      <p:ext uri="{BB962C8B-B14F-4D97-AF65-F5344CB8AC3E}">
        <p14:creationId xmlns:p14="http://schemas.microsoft.com/office/powerpoint/2010/main" xmlns="" val="1320487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smtClean="0">
                <a:latin typeface="Century Gothic" charset="0"/>
                <a:ea typeface="ＭＳ Ｐゴシック" charset="0"/>
                <a:cs typeface="ＭＳ Ｐゴシック" charset="0"/>
              </a:rPr>
              <a:t>Tambour Door Cabinet</a:t>
            </a:r>
            <a:endParaRPr lang="en-US" dirty="0">
              <a:latin typeface="Century Gothic" charset="0"/>
              <a:ea typeface="ＭＳ Ｐゴシック" charset="0"/>
              <a:cs typeface="ＭＳ Ｐゴシック" charset="0"/>
            </a:endParaRPr>
          </a:p>
        </p:txBody>
      </p:sp>
      <p:pic>
        <p:nvPicPr>
          <p:cNvPr id="4099" name="Picture 3" descr="C:\Documents and Settings\da\My Documents\My Pictures\moem\21.JPG"/>
          <p:cNvPicPr>
            <a:picLocks noChangeAspect="1" noChangeArrowheads="1"/>
          </p:cNvPicPr>
          <p:nvPr/>
        </p:nvPicPr>
        <p:blipFill>
          <a:blip r:embed="rId2"/>
          <a:srcRect/>
          <a:stretch>
            <a:fillRect/>
          </a:stretch>
        </p:blipFill>
        <p:spPr bwMode="auto">
          <a:xfrm>
            <a:off x="203200" y="1124744"/>
            <a:ext cx="5280660" cy="3352800"/>
          </a:xfrm>
          <a:prstGeom prst="rect">
            <a:avLst/>
          </a:prstGeom>
          <a:noFill/>
        </p:spPr>
      </p:pic>
      <p:pic>
        <p:nvPicPr>
          <p:cNvPr id="4100" name="Picture 4" descr="C:\Documents and Settings\da\My Documents\My Pictures\moem\501.JPG"/>
          <p:cNvPicPr>
            <a:picLocks noChangeAspect="1" noChangeArrowheads="1"/>
          </p:cNvPicPr>
          <p:nvPr/>
        </p:nvPicPr>
        <p:blipFill>
          <a:blip r:embed="rId3"/>
          <a:srcRect/>
          <a:stretch>
            <a:fillRect/>
          </a:stretch>
        </p:blipFill>
        <p:spPr bwMode="auto">
          <a:xfrm>
            <a:off x="381000" y="4895850"/>
            <a:ext cx="6332706" cy="1200150"/>
          </a:xfrm>
          <a:prstGeom prst="rect">
            <a:avLst/>
          </a:prstGeom>
          <a:noFill/>
        </p:spPr>
      </p:pic>
      <p:pic>
        <p:nvPicPr>
          <p:cNvPr id="4101" name="Picture 5" descr="C:\Documents and Settings\da\My Documents\My Pictures\moem\502.JPG"/>
          <p:cNvPicPr>
            <a:picLocks noChangeAspect="1" noChangeArrowheads="1"/>
          </p:cNvPicPr>
          <p:nvPr/>
        </p:nvPicPr>
        <p:blipFill>
          <a:blip r:embed="rId4"/>
          <a:srcRect/>
          <a:stretch>
            <a:fillRect/>
          </a:stretch>
        </p:blipFill>
        <p:spPr bwMode="auto">
          <a:xfrm>
            <a:off x="5867400" y="1066800"/>
            <a:ext cx="1676400" cy="3762302"/>
          </a:xfrm>
          <a:prstGeom prst="rect">
            <a:avLst/>
          </a:prstGeom>
          <a:noFill/>
        </p:spPr>
      </p:pic>
    </p:spTree>
    <p:extLst>
      <p:ext uri="{BB962C8B-B14F-4D97-AF65-F5344CB8AC3E}">
        <p14:creationId xmlns:p14="http://schemas.microsoft.com/office/powerpoint/2010/main" xmlns="" val="223776546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smtClean="0">
                <a:latin typeface="Century Gothic" charset="0"/>
                <a:ea typeface="ＭＳ Ｐゴシック" charset="0"/>
                <a:cs typeface="ＭＳ Ｐゴシック" charset="0"/>
              </a:rPr>
              <a:t>Tables</a:t>
            </a:r>
            <a:endParaRPr lang="en-US" dirty="0">
              <a:latin typeface="Century Gothic" charset="0"/>
              <a:ea typeface="ＭＳ Ｐゴシック" charset="0"/>
              <a:cs typeface="ＭＳ Ｐゴシック" charset="0"/>
            </a:endParaRPr>
          </a:p>
        </p:txBody>
      </p:sp>
      <p:pic>
        <p:nvPicPr>
          <p:cNvPr id="8194" name="Picture 2" descr="C:\Documents and Settings\da\My Documents\My Pictures\moem\27.JPG"/>
          <p:cNvPicPr>
            <a:picLocks noChangeAspect="1" noChangeArrowheads="1"/>
          </p:cNvPicPr>
          <p:nvPr/>
        </p:nvPicPr>
        <p:blipFill>
          <a:blip r:embed="rId2"/>
          <a:srcRect/>
          <a:stretch>
            <a:fillRect/>
          </a:stretch>
        </p:blipFill>
        <p:spPr bwMode="auto">
          <a:xfrm>
            <a:off x="152400" y="990600"/>
            <a:ext cx="2743200" cy="2743200"/>
          </a:xfrm>
          <a:prstGeom prst="rect">
            <a:avLst/>
          </a:prstGeom>
          <a:noFill/>
        </p:spPr>
      </p:pic>
      <p:pic>
        <p:nvPicPr>
          <p:cNvPr id="8195" name="Picture 3" descr="C:\Documents and Settings\da\My Documents\My Pictures\moem\28.JPG"/>
          <p:cNvPicPr>
            <a:picLocks noChangeAspect="1" noChangeArrowheads="1"/>
          </p:cNvPicPr>
          <p:nvPr/>
        </p:nvPicPr>
        <p:blipFill>
          <a:blip r:embed="rId3"/>
          <a:srcRect/>
          <a:stretch>
            <a:fillRect/>
          </a:stretch>
        </p:blipFill>
        <p:spPr bwMode="auto">
          <a:xfrm>
            <a:off x="2971800" y="1143000"/>
            <a:ext cx="2590800" cy="2590800"/>
          </a:xfrm>
          <a:prstGeom prst="rect">
            <a:avLst/>
          </a:prstGeom>
          <a:noFill/>
        </p:spPr>
      </p:pic>
      <p:pic>
        <p:nvPicPr>
          <p:cNvPr id="8196" name="Picture 4" descr="C:\Documents and Settings\da\My Documents\My Pictures\moem\29.JPG"/>
          <p:cNvPicPr>
            <a:picLocks noChangeAspect="1" noChangeArrowheads="1"/>
          </p:cNvPicPr>
          <p:nvPr/>
        </p:nvPicPr>
        <p:blipFill>
          <a:blip r:embed="rId4"/>
          <a:srcRect/>
          <a:stretch>
            <a:fillRect/>
          </a:stretch>
        </p:blipFill>
        <p:spPr bwMode="auto">
          <a:xfrm>
            <a:off x="5791200" y="1193800"/>
            <a:ext cx="2540000" cy="2540000"/>
          </a:xfrm>
          <a:prstGeom prst="rect">
            <a:avLst/>
          </a:prstGeom>
          <a:noFill/>
        </p:spPr>
      </p:pic>
      <p:pic>
        <p:nvPicPr>
          <p:cNvPr id="8197" name="Picture 5" descr="C:\Documents and Settings\da\My Documents\My Pictures\moem\30.JPG"/>
          <p:cNvPicPr>
            <a:picLocks noChangeAspect="1" noChangeArrowheads="1"/>
          </p:cNvPicPr>
          <p:nvPr/>
        </p:nvPicPr>
        <p:blipFill>
          <a:blip r:embed="rId5"/>
          <a:srcRect/>
          <a:stretch>
            <a:fillRect/>
          </a:stretch>
        </p:blipFill>
        <p:spPr bwMode="auto">
          <a:xfrm>
            <a:off x="152400" y="3200400"/>
            <a:ext cx="2819400" cy="2819400"/>
          </a:xfrm>
          <a:prstGeom prst="rect">
            <a:avLst/>
          </a:prstGeom>
          <a:noFill/>
        </p:spPr>
      </p:pic>
      <p:pic>
        <p:nvPicPr>
          <p:cNvPr id="8198" name="Picture 6" descr="C:\Documents and Settings\da\My Documents\My Pictures\moem\31.JPG"/>
          <p:cNvPicPr>
            <a:picLocks noChangeAspect="1" noChangeArrowheads="1"/>
          </p:cNvPicPr>
          <p:nvPr/>
        </p:nvPicPr>
        <p:blipFill>
          <a:blip r:embed="rId6"/>
          <a:srcRect/>
          <a:stretch>
            <a:fillRect/>
          </a:stretch>
        </p:blipFill>
        <p:spPr bwMode="auto">
          <a:xfrm>
            <a:off x="3295650" y="3352800"/>
            <a:ext cx="2419350" cy="2419350"/>
          </a:xfrm>
          <a:prstGeom prst="rect">
            <a:avLst/>
          </a:prstGeom>
          <a:noFill/>
        </p:spPr>
      </p:pic>
      <p:pic>
        <p:nvPicPr>
          <p:cNvPr id="8199" name="Picture 7" descr="C:\Documents and Settings\da\My Documents\My Pictures\moem\32.JPG"/>
          <p:cNvPicPr>
            <a:picLocks noChangeAspect="1" noChangeArrowheads="1"/>
          </p:cNvPicPr>
          <p:nvPr/>
        </p:nvPicPr>
        <p:blipFill>
          <a:blip r:embed="rId7"/>
          <a:srcRect/>
          <a:stretch>
            <a:fillRect/>
          </a:stretch>
        </p:blipFill>
        <p:spPr bwMode="auto">
          <a:xfrm>
            <a:off x="6172200" y="3505200"/>
            <a:ext cx="2171700" cy="2171700"/>
          </a:xfrm>
          <a:prstGeom prst="rect">
            <a:avLst/>
          </a:prstGeom>
          <a:noFill/>
        </p:spPr>
      </p:pic>
    </p:spTree>
    <p:extLst>
      <p:ext uri="{BB962C8B-B14F-4D97-AF65-F5344CB8AC3E}">
        <p14:creationId xmlns:p14="http://schemas.microsoft.com/office/powerpoint/2010/main" xmlns="" val="223776546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smtClean="0">
                <a:latin typeface="Century Gothic" charset="0"/>
                <a:ea typeface="ＭＳ Ｐゴシック" charset="0"/>
                <a:cs typeface="ＭＳ Ｐゴシック" charset="0"/>
              </a:rPr>
              <a:t>Others</a:t>
            </a:r>
            <a:endParaRPr lang="en-US" dirty="0">
              <a:latin typeface="Century Gothic" charset="0"/>
              <a:ea typeface="ＭＳ Ｐゴシック" charset="0"/>
              <a:cs typeface="ＭＳ Ｐゴシック" charset="0"/>
            </a:endParaRPr>
          </a:p>
        </p:txBody>
      </p:sp>
      <p:pic>
        <p:nvPicPr>
          <p:cNvPr id="5122" name="Picture 2" descr="C:\Documents and Settings\da\My Documents\My Pictures\moem\22.JPG"/>
          <p:cNvPicPr>
            <a:picLocks noChangeAspect="1" noChangeArrowheads="1"/>
          </p:cNvPicPr>
          <p:nvPr/>
        </p:nvPicPr>
        <p:blipFill>
          <a:blip r:embed="rId2"/>
          <a:srcRect/>
          <a:stretch>
            <a:fillRect/>
          </a:stretch>
        </p:blipFill>
        <p:spPr bwMode="auto">
          <a:xfrm>
            <a:off x="711200" y="1168400"/>
            <a:ext cx="1955800" cy="1955800"/>
          </a:xfrm>
          <a:prstGeom prst="rect">
            <a:avLst/>
          </a:prstGeom>
          <a:noFill/>
        </p:spPr>
      </p:pic>
      <p:pic>
        <p:nvPicPr>
          <p:cNvPr id="5123" name="Picture 3" descr="C:\Documents and Settings\da\My Documents\My Pictures\moem\23.JPG"/>
          <p:cNvPicPr>
            <a:picLocks noChangeAspect="1" noChangeArrowheads="1"/>
          </p:cNvPicPr>
          <p:nvPr/>
        </p:nvPicPr>
        <p:blipFill>
          <a:blip r:embed="rId3"/>
          <a:srcRect/>
          <a:stretch>
            <a:fillRect/>
          </a:stretch>
        </p:blipFill>
        <p:spPr bwMode="auto">
          <a:xfrm>
            <a:off x="3282950" y="1524000"/>
            <a:ext cx="1974850" cy="1974850"/>
          </a:xfrm>
          <a:prstGeom prst="rect">
            <a:avLst/>
          </a:prstGeom>
          <a:noFill/>
        </p:spPr>
      </p:pic>
      <p:pic>
        <p:nvPicPr>
          <p:cNvPr id="5124" name="Picture 4" descr="C:\Documents and Settings\da\My Documents\My Pictures\moem\24.JPG"/>
          <p:cNvPicPr>
            <a:picLocks noChangeAspect="1" noChangeArrowheads="1"/>
          </p:cNvPicPr>
          <p:nvPr/>
        </p:nvPicPr>
        <p:blipFill>
          <a:blip r:embed="rId4"/>
          <a:srcRect/>
          <a:stretch>
            <a:fillRect/>
          </a:stretch>
        </p:blipFill>
        <p:spPr bwMode="auto">
          <a:xfrm>
            <a:off x="5740400" y="1092200"/>
            <a:ext cx="1955800" cy="1955800"/>
          </a:xfrm>
          <a:prstGeom prst="rect">
            <a:avLst/>
          </a:prstGeom>
          <a:noFill/>
        </p:spPr>
      </p:pic>
      <p:pic>
        <p:nvPicPr>
          <p:cNvPr id="5125" name="Picture 5" descr="C:\Documents and Settings\da\My Documents\My Pictures\moem\25.JPG"/>
          <p:cNvPicPr>
            <a:picLocks noChangeAspect="1" noChangeArrowheads="1"/>
          </p:cNvPicPr>
          <p:nvPr/>
        </p:nvPicPr>
        <p:blipFill>
          <a:blip r:embed="rId5"/>
          <a:srcRect/>
          <a:stretch>
            <a:fillRect/>
          </a:stretch>
        </p:blipFill>
        <p:spPr bwMode="auto">
          <a:xfrm>
            <a:off x="1600200" y="3702050"/>
            <a:ext cx="2133600" cy="2133600"/>
          </a:xfrm>
          <a:prstGeom prst="rect">
            <a:avLst/>
          </a:prstGeom>
          <a:noFill/>
        </p:spPr>
      </p:pic>
      <p:pic>
        <p:nvPicPr>
          <p:cNvPr id="5126" name="Picture 6" descr="C:\Documents and Settings\da\My Documents\My Pictures\moem\26.JPG"/>
          <p:cNvPicPr>
            <a:picLocks noChangeAspect="1" noChangeArrowheads="1"/>
          </p:cNvPicPr>
          <p:nvPr/>
        </p:nvPicPr>
        <p:blipFill>
          <a:blip r:embed="rId6"/>
          <a:srcRect/>
          <a:stretch>
            <a:fillRect/>
          </a:stretch>
        </p:blipFill>
        <p:spPr bwMode="auto">
          <a:xfrm>
            <a:off x="4953000" y="3702050"/>
            <a:ext cx="1936750" cy="1936750"/>
          </a:xfrm>
          <a:prstGeom prst="rect">
            <a:avLst/>
          </a:prstGeom>
          <a:noFill/>
        </p:spPr>
      </p:pic>
    </p:spTree>
    <p:extLst>
      <p:ext uri="{BB962C8B-B14F-4D97-AF65-F5344CB8AC3E}">
        <p14:creationId xmlns:p14="http://schemas.microsoft.com/office/powerpoint/2010/main" xmlns="" val="223776546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Companies Served</a:t>
            </a:r>
            <a:endParaRPr lang="en-US" dirty="0"/>
          </a:p>
        </p:txBody>
      </p:sp>
      <p:sp>
        <p:nvSpPr>
          <p:cNvPr id="3" name="Content Placeholder 2"/>
          <p:cNvSpPr>
            <a:spLocks noGrp="1"/>
          </p:cNvSpPr>
          <p:nvPr>
            <p:ph idx="1"/>
          </p:nvPr>
        </p:nvSpPr>
        <p:spPr/>
        <p:txBody>
          <a:bodyPr numCol="2">
            <a:normAutofit fontScale="92500"/>
          </a:bodyPr>
          <a:lstStyle/>
          <a:p>
            <a:pPr lvl="0"/>
            <a:r>
              <a:rPr lang="en-US" b="1" dirty="0" smtClean="0"/>
              <a:t>Phil Seven Eleven</a:t>
            </a:r>
          </a:p>
          <a:p>
            <a:pPr lvl="0"/>
            <a:r>
              <a:rPr lang="en-US" b="1" dirty="0" smtClean="0"/>
              <a:t>CDC Shoppes</a:t>
            </a:r>
          </a:p>
          <a:p>
            <a:pPr lvl="0"/>
            <a:r>
              <a:rPr lang="en-US" b="1" dirty="0" smtClean="0"/>
              <a:t>Budget Mart</a:t>
            </a:r>
          </a:p>
          <a:p>
            <a:pPr lvl="0"/>
            <a:r>
              <a:rPr lang="en-US" b="1" dirty="0" smtClean="0"/>
              <a:t>S. D. </a:t>
            </a:r>
            <a:r>
              <a:rPr lang="en-US" b="1" dirty="0" err="1" smtClean="0"/>
              <a:t>Platon</a:t>
            </a:r>
            <a:endParaRPr lang="en-US" b="1" dirty="0" smtClean="0"/>
          </a:p>
          <a:p>
            <a:pPr lvl="0"/>
            <a:r>
              <a:rPr lang="en-US" b="1" dirty="0" smtClean="0"/>
              <a:t>R.I. </a:t>
            </a:r>
            <a:r>
              <a:rPr lang="en-US" b="1" dirty="0" err="1" smtClean="0"/>
              <a:t>Nepomuceno</a:t>
            </a:r>
            <a:r>
              <a:rPr lang="en-US" b="1" dirty="0" smtClean="0"/>
              <a:t> 	construction</a:t>
            </a:r>
          </a:p>
          <a:p>
            <a:pPr lvl="0"/>
            <a:r>
              <a:rPr lang="en-US" b="1" dirty="0" smtClean="0"/>
              <a:t>Ronald </a:t>
            </a:r>
            <a:r>
              <a:rPr lang="en-US" b="1" dirty="0" err="1" smtClean="0"/>
              <a:t>Llorente</a:t>
            </a:r>
            <a:endParaRPr lang="en-US" b="1" dirty="0" smtClean="0"/>
          </a:p>
          <a:p>
            <a:pPr lvl="0"/>
            <a:r>
              <a:rPr lang="en-US" b="1" dirty="0" smtClean="0"/>
              <a:t>Phil Pizza Inc.</a:t>
            </a:r>
          </a:p>
          <a:p>
            <a:pPr lvl="0"/>
            <a:r>
              <a:rPr lang="en-US" b="1" dirty="0" smtClean="0"/>
              <a:t>Mini Stop</a:t>
            </a:r>
          </a:p>
          <a:p>
            <a:pPr lvl="0"/>
            <a:r>
              <a:rPr lang="en-US" b="1" dirty="0" smtClean="0"/>
              <a:t>La Boutique</a:t>
            </a:r>
          </a:p>
          <a:p>
            <a:pPr lvl="0"/>
            <a:r>
              <a:rPr lang="en-US" b="1" dirty="0" smtClean="0"/>
              <a:t>3L </a:t>
            </a:r>
            <a:r>
              <a:rPr lang="en-US" b="1" dirty="0" err="1" smtClean="0"/>
              <a:t>Phils</a:t>
            </a:r>
            <a:endParaRPr lang="en-US" b="1" dirty="0" smtClean="0"/>
          </a:p>
          <a:p>
            <a:pPr lvl="0"/>
            <a:r>
              <a:rPr lang="en-US" b="1" dirty="0" smtClean="0"/>
              <a:t>Petron</a:t>
            </a:r>
          </a:p>
          <a:p>
            <a:pPr lvl="0"/>
            <a:r>
              <a:rPr lang="en-US" b="1" dirty="0" err="1" smtClean="0"/>
              <a:t>Maalab</a:t>
            </a:r>
            <a:r>
              <a:rPr lang="en-US" b="1" dirty="0" smtClean="0"/>
              <a:t> Design</a:t>
            </a:r>
          </a:p>
          <a:p>
            <a:pPr lvl="0"/>
            <a:r>
              <a:rPr lang="en-US" b="1" dirty="0" smtClean="0"/>
              <a:t>Victory Quick Meals</a:t>
            </a:r>
          </a:p>
          <a:p>
            <a:pPr lvl="0"/>
            <a:r>
              <a:rPr lang="en-US" b="1" dirty="0" smtClean="0"/>
              <a:t>First Allianz</a:t>
            </a:r>
          </a:p>
          <a:p>
            <a:pPr lvl="0"/>
            <a:r>
              <a:rPr lang="en-US" b="1" dirty="0" err="1" smtClean="0"/>
              <a:t>Unilab</a:t>
            </a:r>
            <a:endParaRPr lang="en-US" b="1" dirty="0" smtClean="0"/>
          </a:p>
          <a:p>
            <a:pPr lvl="0"/>
            <a:r>
              <a:rPr lang="en-US" b="1" dirty="0" smtClean="0"/>
              <a:t>9.San Miguel </a:t>
            </a:r>
            <a:r>
              <a:rPr lang="en-US" b="1" dirty="0" err="1" smtClean="0"/>
              <a:t>Foodshop</a:t>
            </a:r>
            <a:endParaRPr lang="en-US" b="1" dirty="0" smtClean="0"/>
          </a:p>
          <a:p>
            <a:pPr lvl="0"/>
            <a:r>
              <a:rPr lang="en-US" b="1" dirty="0" smtClean="0"/>
              <a:t>Total (</a:t>
            </a:r>
            <a:r>
              <a:rPr lang="en-US" b="1" dirty="0" err="1" smtClean="0"/>
              <a:t>Phils</a:t>
            </a:r>
            <a:r>
              <a:rPr lang="en-US" b="1" dirty="0" smtClean="0"/>
              <a:t>) Corp.</a:t>
            </a:r>
          </a:p>
          <a:p>
            <a:pPr lvl="0"/>
            <a:r>
              <a:rPr lang="en-US" b="1" dirty="0" smtClean="0"/>
              <a:t>11-16 construction</a:t>
            </a:r>
          </a:p>
          <a:p>
            <a:pPr lvl="0"/>
            <a:r>
              <a:rPr lang="en-US" b="1" dirty="0" smtClean="0"/>
              <a:t>City State Hotels</a:t>
            </a:r>
          </a:p>
        </p:txBody>
      </p:sp>
    </p:spTree>
    <p:extLst>
      <p:ext uri="{BB962C8B-B14F-4D97-AF65-F5344CB8AC3E}">
        <p14:creationId xmlns:p14="http://schemas.microsoft.com/office/powerpoint/2010/main" xmlns="" val="1138133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smtClean="0">
                <a:latin typeface="Century Gothic" charset="0"/>
                <a:ea typeface="ＭＳ Ｐゴシック" charset="0"/>
                <a:cs typeface="ＭＳ Ｐゴシック" charset="0"/>
              </a:rPr>
              <a:t> </a:t>
            </a:r>
            <a:endParaRPr lang="en-US" dirty="0">
              <a:latin typeface="Century Gothic" charset="0"/>
              <a:ea typeface="ＭＳ Ｐゴシック" charset="0"/>
              <a:cs typeface="ＭＳ Ｐゴシック"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947984572"/>
              </p:ext>
            </p:extLst>
          </p:nvPr>
        </p:nvGraphicFramePr>
        <p:xfrm>
          <a:off x="203200" y="1124744"/>
          <a:ext cx="8655050" cy="4590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237765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TOIC</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Established in 1976</a:t>
            </a:r>
          </a:p>
          <a:p>
            <a:r>
              <a:rPr lang="en-US" dirty="0" smtClean="0"/>
              <a:t>Started supplying to Chevron in early 2000</a:t>
            </a:r>
          </a:p>
          <a:p>
            <a:pPr lvl="1"/>
            <a:r>
              <a:rPr lang="en-US" dirty="0" smtClean="0"/>
              <a:t>Imported additives and chemicals</a:t>
            </a:r>
          </a:p>
          <a:p>
            <a:pPr lvl="1"/>
            <a:r>
              <a:rPr lang="en-US" dirty="0" smtClean="0"/>
              <a:t>Lighting Systems Industries (LSI)  Lighting</a:t>
            </a:r>
          </a:p>
          <a:p>
            <a:pPr lvl="1"/>
            <a:r>
              <a:rPr lang="en-US" dirty="0" err="1" smtClean="0"/>
              <a:t>Fibrelite</a:t>
            </a:r>
            <a:endParaRPr lang="en-US" dirty="0" smtClean="0"/>
          </a:p>
          <a:p>
            <a:r>
              <a:rPr lang="en-US" dirty="0" smtClean="0"/>
              <a:t>Mid 2000s, started supplying MOEM Gondola store shelving</a:t>
            </a:r>
          </a:p>
          <a:p>
            <a:r>
              <a:rPr lang="en-US" dirty="0" smtClean="0"/>
              <a:t>Awarded distributorship of Gilbarco in 2007</a:t>
            </a:r>
          </a:p>
          <a:p>
            <a:r>
              <a:rPr lang="en-US" dirty="0" smtClean="0"/>
              <a:t>2008 began carrying </a:t>
            </a:r>
            <a:r>
              <a:rPr lang="en-US" dirty="0" err="1" smtClean="0"/>
              <a:t>Airtec</a:t>
            </a:r>
            <a:endParaRPr lang="en-US" dirty="0" smtClean="0"/>
          </a:p>
          <a:p>
            <a:r>
              <a:rPr lang="en-US" dirty="0" smtClean="0"/>
              <a:t>2010 </a:t>
            </a:r>
            <a:r>
              <a:rPr lang="en-US" dirty="0" err="1" smtClean="0"/>
              <a:t>Postec</a:t>
            </a:r>
            <a:r>
              <a:rPr lang="en-US" dirty="0" smtClean="0"/>
              <a:t>, </a:t>
            </a:r>
            <a:r>
              <a:rPr lang="en-US" dirty="0" err="1" smtClean="0"/>
              <a:t>Transtank</a:t>
            </a:r>
            <a:r>
              <a:rPr lang="en-US" dirty="0" smtClean="0"/>
              <a:t> and Leighton O’Brien and </a:t>
            </a:r>
            <a:r>
              <a:rPr lang="en-US" dirty="0" err="1" smtClean="0"/>
              <a:t>Nupi</a:t>
            </a:r>
            <a:endParaRPr lang="en-US" dirty="0" smtClean="0"/>
          </a:p>
        </p:txBody>
      </p:sp>
    </p:spTree>
    <p:extLst>
      <p:ext uri="{BB962C8B-B14F-4D97-AF65-F5344CB8AC3E}">
        <p14:creationId xmlns:p14="http://schemas.microsoft.com/office/powerpoint/2010/main" xmlns="" val="11381338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27384"/>
            <a:ext cx="8229600" cy="850106"/>
          </a:xfrm>
        </p:spPr>
        <p:txBody>
          <a:bodyPr/>
          <a:lstStyle/>
          <a:p>
            <a:pPr eaLnBrk="1" hangingPunct="1"/>
            <a:r>
              <a:rPr lang="en-US" dirty="0">
                <a:latin typeface="Calibri"/>
                <a:ea typeface="ＭＳ Ｐゴシック" charset="0"/>
                <a:cs typeface="Calibri"/>
              </a:rPr>
              <a:t>Company Details</a:t>
            </a:r>
          </a:p>
        </p:txBody>
      </p:sp>
      <p:sp>
        <p:nvSpPr>
          <p:cNvPr id="19458" name="Text Box 10"/>
          <p:cNvSpPr txBox="1">
            <a:spLocks noChangeArrowheads="1"/>
          </p:cNvSpPr>
          <p:nvPr/>
        </p:nvSpPr>
        <p:spPr bwMode="auto">
          <a:xfrm>
            <a:off x="667072" y="836712"/>
            <a:ext cx="3733800" cy="5262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Symbol" charset="0"/>
              <a:buNone/>
            </a:pPr>
            <a:r>
              <a:rPr lang="en-US" altLang="zh-TW" sz="1600" dirty="0">
                <a:solidFill>
                  <a:srgbClr val="000000"/>
                </a:solidFill>
                <a:latin typeface="Calibri"/>
                <a:ea typeface="PMingLiU" charset="0"/>
                <a:cs typeface="Calibri"/>
              </a:rPr>
              <a:t>Office Address:</a:t>
            </a:r>
          </a:p>
          <a:p>
            <a:pPr>
              <a:buFont typeface="Symbol" charset="0"/>
              <a:buNone/>
            </a:pPr>
            <a:r>
              <a:rPr lang="en-US" altLang="zh-TW" sz="1600" dirty="0">
                <a:solidFill>
                  <a:srgbClr val="000000"/>
                </a:solidFill>
                <a:latin typeface="Calibri"/>
                <a:ea typeface="PMingLiU" charset="0"/>
                <a:cs typeface="Calibri"/>
              </a:rPr>
              <a:t>Unit 200A FUBC Bldg., 413 </a:t>
            </a:r>
            <a:r>
              <a:rPr lang="en-US" altLang="zh-TW" sz="1600" dirty="0" err="1">
                <a:solidFill>
                  <a:srgbClr val="000000"/>
                </a:solidFill>
                <a:latin typeface="Calibri"/>
                <a:ea typeface="PMingLiU" charset="0"/>
                <a:cs typeface="Calibri"/>
              </a:rPr>
              <a:t>Escolta</a:t>
            </a:r>
            <a:r>
              <a:rPr lang="en-US" altLang="zh-TW" sz="1600" dirty="0">
                <a:solidFill>
                  <a:srgbClr val="000000"/>
                </a:solidFill>
                <a:latin typeface="Calibri"/>
                <a:ea typeface="PMingLiU" charset="0"/>
                <a:cs typeface="Calibri"/>
              </a:rPr>
              <a:t>, Manila, Philippines 1006</a:t>
            </a:r>
          </a:p>
          <a:p>
            <a:pPr>
              <a:buFont typeface="Symbol" charset="0"/>
              <a:buNone/>
            </a:pPr>
            <a:r>
              <a:rPr lang="en-US" altLang="zh-TW" sz="1600" dirty="0">
                <a:solidFill>
                  <a:srgbClr val="000000"/>
                </a:solidFill>
                <a:latin typeface="Calibri"/>
                <a:ea typeface="PMingLiU" charset="0"/>
                <a:cs typeface="Calibri"/>
              </a:rPr>
              <a:t>(632) 241-5676 trunk line</a:t>
            </a:r>
          </a:p>
          <a:p>
            <a:pPr>
              <a:buFont typeface="Symbol" charset="0"/>
              <a:buNone/>
            </a:pPr>
            <a:r>
              <a:rPr lang="en-US" altLang="zh-TW" sz="1600" dirty="0">
                <a:solidFill>
                  <a:srgbClr val="000000"/>
                </a:solidFill>
                <a:latin typeface="Calibri"/>
                <a:ea typeface="PMingLiU" charset="0"/>
                <a:cs typeface="Calibri"/>
              </a:rPr>
              <a:t>(632) 243-5146 direct line</a:t>
            </a:r>
          </a:p>
          <a:p>
            <a:pPr>
              <a:buFont typeface="Symbol" charset="0"/>
              <a:buNone/>
            </a:pPr>
            <a:r>
              <a:rPr lang="en-US" altLang="zh-TW" sz="1600" dirty="0">
                <a:solidFill>
                  <a:srgbClr val="000000"/>
                </a:solidFill>
                <a:latin typeface="Calibri"/>
                <a:ea typeface="PMingLiU" charset="0"/>
                <a:cs typeface="Calibri"/>
              </a:rPr>
              <a:t>(632) 244-7271 fax</a:t>
            </a:r>
          </a:p>
          <a:p>
            <a:pPr>
              <a:buFont typeface="Symbol" charset="0"/>
              <a:buNone/>
            </a:pPr>
            <a:r>
              <a:rPr lang="en-US" altLang="zh-TW" sz="1600" dirty="0">
                <a:solidFill>
                  <a:srgbClr val="000000"/>
                </a:solidFill>
                <a:latin typeface="Calibri"/>
                <a:ea typeface="PMingLiU" charset="0"/>
                <a:cs typeface="Calibri"/>
              </a:rPr>
              <a:t>e-mail: </a:t>
            </a:r>
            <a:r>
              <a:rPr lang="en-US" altLang="zh-TW" sz="1600" dirty="0" err="1">
                <a:solidFill>
                  <a:srgbClr val="000000"/>
                </a:solidFill>
                <a:latin typeface="Calibri"/>
                <a:ea typeface="PMingLiU" charset="0"/>
                <a:cs typeface="Calibri"/>
              </a:rPr>
              <a:t>info@toic.com.ph</a:t>
            </a:r>
            <a:endParaRPr lang="en-US" altLang="zh-TW" sz="1600" dirty="0">
              <a:solidFill>
                <a:srgbClr val="000000"/>
              </a:solidFill>
              <a:latin typeface="Calibri"/>
              <a:ea typeface="PMingLiU" charset="0"/>
              <a:cs typeface="Calibri"/>
            </a:endParaRPr>
          </a:p>
          <a:p>
            <a:pPr>
              <a:buFont typeface="Symbol" charset="0"/>
              <a:buNone/>
            </a:pPr>
            <a:endParaRPr lang="en-US" altLang="zh-TW" sz="1600" dirty="0">
              <a:solidFill>
                <a:srgbClr val="000000"/>
              </a:solidFill>
              <a:latin typeface="Calibri"/>
              <a:ea typeface="PMingLiU" charset="0"/>
              <a:cs typeface="Calibri"/>
            </a:endParaRPr>
          </a:p>
          <a:p>
            <a:pPr>
              <a:buFont typeface="Symbol" charset="0"/>
              <a:buNone/>
            </a:pPr>
            <a:r>
              <a:rPr lang="en-US" altLang="zh-TW" sz="1600" dirty="0">
                <a:solidFill>
                  <a:srgbClr val="000000"/>
                </a:solidFill>
                <a:latin typeface="Calibri"/>
                <a:ea typeface="PMingLiU" charset="0"/>
                <a:cs typeface="Calibri"/>
              </a:rPr>
              <a:t>Warehouse Address</a:t>
            </a:r>
            <a:r>
              <a:rPr lang="en-US" altLang="zh-TW" sz="1600" dirty="0" smtClean="0">
                <a:solidFill>
                  <a:srgbClr val="000000"/>
                </a:solidFill>
                <a:latin typeface="Calibri"/>
                <a:ea typeface="PMingLiU" charset="0"/>
                <a:cs typeface="Calibri"/>
              </a:rPr>
              <a:t>:</a:t>
            </a:r>
          </a:p>
          <a:p>
            <a:pPr>
              <a:buFont typeface="Symbol" charset="0"/>
              <a:buNone/>
            </a:pPr>
            <a:r>
              <a:rPr lang="en-US" altLang="zh-TW" sz="1600" dirty="0" smtClean="0">
                <a:solidFill>
                  <a:srgbClr val="000000"/>
                </a:solidFill>
                <a:latin typeface="Calibri"/>
                <a:ea typeface="PMingLiU" charset="0"/>
                <a:cs typeface="Calibri"/>
              </a:rPr>
              <a:t>Old Sassari Building, Sta. Maria corner </a:t>
            </a:r>
            <a:r>
              <a:rPr lang="en-US" altLang="zh-TW" sz="1600" dirty="0" err="1" smtClean="0">
                <a:solidFill>
                  <a:srgbClr val="000000"/>
                </a:solidFill>
                <a:latin typeface="Calibri"/>
                <a:ea typeface="PMingLiU" charset="0"/>
                <a:cs typeface="Calibri"/>
              </a:rPr>
              <a:t>Teresita</a:t>
            </a:r>
            <a:r>
              <a:rPr lang="en-US" altLang="zh-TW" sz="1600" dirty="0" smtClean="0">
                <a:solidFill>
                  <a:srgbClr val="000000"/>
                </a:solidFill>
                <a:latin typeface="Calibri"/>
                <a:ea typeface="PMingLiU" charset="0"/>
                <a:cs typeface="Calibri"/>
              </a:rPr>
              <a:t> Drive, </a:t>
            </a:r>
            <a:r>
              <a:rPr lang="en-US" altLang="zh-TW" sz="1600" dirty="0" err="1" smtClean="0">
                <a:solidFill>
                  <a:srgbClr val="000000"/>
                </a:solidFill>
                <a:latin typeface="Calibri"/>
                <a:ea typeface="PMingLiU" charset="0"/>
                <a:cs typeface="Calibri"/>
              </a:rPr>
              <a:t>Bagong</a:t>
            </a:r>
            <a:r>
              <a:rPr lang="en-US" altLang="zh-TW" sz="1600" dirty="0" smtClean="0">
                <a:solidFill>
                  <a:srgbClr val="000000"/>
                </a:solidFill>
                <a:latin typeface="Calibri"/>
                <a:ea typeface="PMingLiU" charset="0"/>
                <a:cs typeface="Calibri"/>
              </a:rPr>
              <a:t> Bayan, </a:t>
            </a:r>
            <a:r>
              <a:rPr lang="en-US" altLang="zh-TW" sz="1600" dirty="0" err="1" smtClean="0">
                <a:solidFill>
                  <a:srgbClr val="000000"/>
                </a:solidFill>
                <a:latin typeface="Calibri"/>
                <a:ea typeface="PMingLiU" charset="0"/>
                <a:cs typeface="Calibri"/>
              </a:rPr>
              <a:t>Taguig</a:t>
            </a:r>
            <a:endParaRPr lang="en-US" altLang="zh-TW" sz="1600" dirty="0" smtClean="0">
              <a:solidFill>
                <a:srgbClr val="000000"/>
              </a:solidFill>
              <a:latin typeface="Calibri"/>
              <a:ea typeface="PMingLiU" charset="0"/>
              <a:cs typeface="Calibri"/>
            </a:endParaRPr>
          </a:p>
          <a:p>
            <a:pPr>
              <a:buFont typeface="Symbol" charset="0"/>
              <a:buNone/>
            </a:pPr>
            <a:r>
              <a:rPr lang="en-US" altLang="zh-TW" sz="1600" dirty="0" smtClean="0">
                <a:solidFill>
                  <a:srgbClr val="000000"/>
                </a:solidFill>
                <a:latin typeface="Calibri"/>
                <a:ea typeface="PMingLiU" charset="0"/>
                <a:cs typeface="Calibri"/>
              </a:rPr>
              <a:t>(+632) 837 0062</a:t>
            </a:r>
          </a:p>
          <a:p>
            <a:pPr>
              <a:buFont typeface="Symbol" charset="0"/>
              <a:buNone/>
            </a:pPr>
            <a:endParaRPr lang="en-US" altLang="zh-TW" sz="1600" dirty="0">
              <a:solidFill>
                <a:srgbClr val="000000"/>
              </a:solidFill>
              <a:latin typeface="Calibri"/>
              <a:ea typeface="PMingLiU" charset="0"/>
              <a:cs typeface="Calibri"/>
            </a:endParaRPr>
          </a:p>
          <a:p>
            <a:pPr>
              <a:buFont typeface="Symbol" charset="0"/>
              <a:buNone/>
            </a:pPr>
            <a:r>
              <a:rPr lang="en-US" altLang="zh-TW" sz="1600" dirty="0">
                <a:solidFill>
                  <a:srgbClr val="000000"/>
                </a:solidFill>
                <a:latin typeface="Calibri"/>
                <a:ea typeface="PMingLiU" charset="0"/>
                <a:cs typeface="Calibri"/>
              </a:rPr>
              <a:t>#1 Rolling Lane, </a:t>
            </a:r>
            <a:r>
              <a:rPr lang="en-US" altLang="zh-TW" sz="1600" dirty="0" err="1">
                <a:solidFill>
                  <a:srgbClr val="000000"/>
                </a:solidFill>
                <a:latin typeface="Calibri"/>
                <a:ea typeface="PMingLiU" charset="0"/>
                <a:cs typeface="Calibri"/>
              </a:rPr>
              <a:t>Batasan</a:t>
            </a:r>
            <a:r>
              <a:rPr lang="en-US" altLang="zh-TW" sz="1600" dirty="0">
                <a:solidFill>
                  <a:srgbClr val="000000"/>
                </a:solidFill>
                <a:latin typeface="Calibri"/>
                <a:ea typeface="PMingLiU" charset="0"/>
                <a:cs typeface="Calibri"/>
              </a:rPr>
              <a:t> Hills, Quezon City, Philippines</a:t>
            </a:r>
          </a:p>
          <a:p>
            <a:pPr>
              <a:buFont typeface="Symbol" charset="0"/>
              <a:buNone/>
            </a:pPr>
            <a:r>
              <a:rPr lang="en-US" altLang="zh-TW" sz="1600" dirty="0" smtClean="0">
                <a:solidFill>
                  <a:srgbClr val="000000"/>
                </a:solidFill>
                <a:latin typeface="Calibri"/>
                <a:ea typeface="PMingLiU" charset="0"/>
                <a:cs typeface="Calibri"/>
              </a:rPr>
              <a:t>(+632</a:t>
            </a:r>
            <a:r>
              <a:rPr lang="en-US" altLang="zh-TW" sz="1600" dirty="0">
                <a:solidFill>
                  <a:srgbClr val="000000"/>
                </a:solidFill>
                <a:latin typeface="Calibri"/>
                <a:ea typeface="PMingLiU" charset="0"/>
                <a:cs typeface="Calibri"/>
              </a:rPr>
              <a:t>) 931-5391</a:t>
            </a:r>
          </a:p>
          <a:p>
            <a:pPr>
              <a:buFont typeface="Symbol" charset="0"/>
              <a:buNone/>
            </a:pPr>
            <a:r>
              <a:rPr lang="en-US" altLang="zh-TW" sz="1600" dirty="0" smtClean="0">
                <a:solidFill>
                  <a:srgbClr val="000000"/>
                </a:solidFill>
                <a:latin typeface="Calibri"/>
                <a:ea typeface="PMingLiU" charset="0"/>
                <a:cs typeface="Calibri"/>
              </a:rPr>
              <a:t>(+632</a:t>
            </a:r>
            <a:r>
              <a:rPr lang="en-US" altLang="zh-TW" sz="1600" dirty="0">
                <a:solidFill>
                  <a:srgbClr val="000000"/>
                </a:solidFill>
                <a:latin typeface="Calibri"/>
                <a:ea typeface="PMingLiU" charset="0"/>
                <a:cs typeface="Calibri"/>
              </a:rPr>
              <a:t>) 430-6061</a:t>
            </a:r>
          </a:p>
          <a:p>
            <a:pPr>
              <a:buFont typeface="Symbol" charset="0"/>
              <a:buNone/>
            </a:pPr>
            <a:endParaRPr lang="en-US" altLang="zh-TW" sz="1600" dirty="0">
              <a:solidFill>
                <a:srgbClr val="000000"/>
              </a:solidFill>
              <a:latin typeface="Calibri"/>
              <a:ea typeface="PMingLiU" charset="0"/>
              <a:cs typeface="Calibri"/>
            </a:endParaRPr>
          </a:p>
          <a:p>
            <a:pPr>
              <a:buFont typeface="Symbol" charset="0"/>
              <a:buNone/>
            </a:pPr>
            <a:r>
              <a:rPr lang="en-US" altLang="zh-TW" sz="1600" dirty="0">
                <a:solidFill>
                  <a:srgbClr val="000000"/>
                </a:solidFill>
                <a:latin typeface="Calibri"/>
                <a:ea typeface="PMingLiU" charset="0"/>
                <a:cs typeface="Calibri"/>
              </a:rPr>
              <a:t>Operation Hours:</a:t>
            </a:r>
          </a:p>
          <a:p>
            <a:pPr>
              <a:buFont typeface="Symbol" charset="0"/>
              <a:buNone/>
            </a:pPr>
            <a:r>
              <a:rPr lang="en-US" altLang="zh-TW" sz="1600" dirty="0">
                <a:solidFill>
                  <a:srgbClr val="000000"/>
                </a:solidFill>
                <a:latin typeface="Calibri"/>
                <a:ea typeface="PMingLiU" charset="0"/>
                <a:cs typeface="Calibri"/>
              </a:rPr>
              <a:t>Office: 800hrs to 1800hrs</a:t>
            </a:r>
          </a:p>
          <a:p>
            <a:pPr>
              <a:buFont typeface="Symbol" charset="0"/>
              <a:buNone/>
            </a:pPr>
            <a:r>
              <a:rPr lang="en-US" altLang="zh-TW" sz="1600" dirty="0">
                <a:solidFill>
                  <a:srgbClr val="000000"/>
                </a:solidFill>
                <a:latin typeface="Calibri"/>
                <a:ea typeface="PMingLiU" charset="0"/>
                <a:cs typeface="Calibri"/>
              </a:rPr>
              <a:t>Warehouse: 24hrs</a:t>
            </a:r>
          </a:p>
        </p:txBody>
      </p:sp>
      <p:sp>
        <p:nvSpPr>
          <p:cNvPr id="19459" name="Text Box 11"/>
          <p:cNvSpPr txBox="1">
            <a:spLocks noChangeArrowheads="1"/>
          </p:cNvSpPr>
          <p:nvPr/>
        </p:nvSpPr>
        <p:spPr bwMode="auto">
          <a:xfrm>
            <a:off x="4477072" y="836713"/>
            <a:ext cx="4343400" cy="4278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Symbol" charset="0"/>
              <a:buNone/>
            </a:pPr>
            <a:r>
              <a:rPr lang="en-US" altLang="zh-TW" sz="1600" dirty="0">
                <a:solidFill>
                  <a:srgbClr val="000000"/>
                </a:solidFill>
                <a:latin typeface="Calibri"/>
                <a:ea typeface="PMingLiU" charset="0"/>
                <a:cs typeface="Calibri"/>
              </a:rPr>
              <a:t>Type of Business: Import - Export</a:t>
            </a:r>
          </a:p>
          <a:p>
            <a:pPr>
              <a:buFont typeface="Symbol" charset="0"/>
              <a:buNone/>
            </a:pPr>
            <a:endParaRPr lang="en-US" altLang="zh-TW" sz="1600" dirty="0">
              <a:solidFill>
                <a:srgbClr val="000000"/>
              </a:solidFill>
              <a:latin typeface="Calibri"/>
              <a:ea typeface="PMingLiU" charset="0"/>
              <a:cs typeface="Calibri"/>
            </a:endParaRPr>
          </a:p>
          <a:p>
            <a:pPr>
              <a:buFont typeface="Symbol" charset="0"/>
              <a:buNone/>
            </a:pPr>
            <a:r>
              <a:rPr lang="en-US" altLang="zh-TW" sz="1600" dirty="0">
                <a:solidFill>
                  <a:srgbClr val="000000"/>
                </a:solidFill>
                <a:latin typeface="Calibri"/>
                <a:ea typeface="PMingLiU" charset="0"/>
                <a:cs typeface="Calibri"/>
              </a:rPr>
              <a:t>Type of Organization: Corporation </a:t>
            </a:r>
          </a:p>
          <a:p>
            <a:pPr>
              <a:buFont typeface="Symbol" charset="0"/>
              <a:buNone/>
            </a:pPr>
            <a:endParaRPr lang="en-US" altLang="zh-TW" sz="1600" dirty="0">
              <a:solidFill>
                <a:srgbClr val="000000"/>
              </a:solidFill>
              <a:latin typeface="Calibri"/>
              <a:ea typeface="PMingLiU" charset="0"/>
              <a:cs typeface="Calibri"/>
            </a:endParaRPr>
          </a:p>
          <a:p>
            <a:pPr>
              <a:buFont typeface="Symbol" charset="0"/>
              <a:buNone/>
            </a:pPr>
            <a:r>
              <a:rPr lang="en-US" altLang="zh-TW" sz="1600" dirty="0">
                <a:solidFill>
                  <a:srgbClr val="000000"/>
                </a:solidFill>
                <a:latin typeface="Calibri"/>
                <a:ea typeface="PMingLiU" charset="0"/>
                <a:cs typeface="Calibri"/>
              </a:rPr>
              <a:t>Years in Business: </a:t>
            </a:r>
            <a:r>
              <a:rPr lang="en-US" altLang="zh-TW" sz="1600" dirty="0" smtClean="0">
                <a:solidFill>
                  <a:srgbClr val="000000"/>
                </a:solidFill>
                <a:latin typeface="Calibri"/>
                <a:ea typeface="PMingLiU" charset="0"/>
                <a:cs typeface="Calibri"/>
              </a:rPr>
              <a:t>39 </a:t>
            </a:r>
            <a:r>
              <a:rPr lang="en-US" altLang="zh-TW" sz="1600" dirty="0">
                <a:solidFill>
                  <a:srgbClr val="000000"/>
                </a:solidFill>
                <a:latin typeface="Calibri"/>
                <a:ea typeface="PMingLiU" charset="0"/>
                <a:cs typeface="Calibri"/>
              </a:rPr>
              <a:t>years</a:t>
            </a:r>
          </a:p>
          <a:p>
            <a:pPr>
              <a:buFont typeface="Symbol" charset="0"/>
              <a:buNone/>
            </a:pPr>
            <a:endParaRPr lang="en-US" altLang="zh-TW" sz="1600" dirty="0">
              <a:solidFill>
                <a:srgbClr val="000000"/>
              </a:solidFill>
              <a:latin typeface="Calibri"/>
              <a:ea typeface="PMingLiU" charset="0"/>
              <a:cs typeface="Calibri"/>
            </a:endParaRPr>
          </a:p>
          <a:p>
            <a:pPr>
              <a:buFont typeface="Symbol" charset="0"/>
              <a:buNone/>
            </a:pPr>
            <a:r>
              <a:rPr lang="en-US" altLang="zh-TW" sz="1600" dirty="0">
                <a:solidFill>
                  <a:srgbClr val="000000"/>
                </a:solidFill>
                <a:latin typeface="Calibri"/>
                <a:ea typeface="PMingLiU" charset="0"/>
                <a:cs typeface="Calibri"/>
              </a:rPr>
              <a:t>Date Established: January 15, 1976</a:t>
            </a:r>
          </a:p>
          <a:p>
            <a:pPr>
              <a:buFont typeface="Symbol" charset="0"/>
              <a:buNone/>
            </a:pPr>
            <a:endParaRPr lang="en-US" altLang="zh-TW" sz="1600" dirty="0">
              <a:solidFill>
                <a:srgbClr val="000000"/>
              </a:solidFill>
              <a:latin typeface="Calibri"/>
              <a:ea typeface="PMingLiU" charset="0"/>
              <a:cs typeface="Calibri"/>
            </a:endParaRPr>
          </a:p>
          <a:p>
            <a:pPr>
              <a:buFont typeface="Symbol" charset="0"/>
              <a:buNone/>
            </a:pPr>
            <a:r>
              <a:rPr lang="en-US" altLang="zh-TW" sz="1600" dirty="0">
                <a:solidFill>
                  <a:srgbClr val="000000"/>
                </a:solidFill>
                <a:latin typeface="Calibri"/>
                <a:ea typeface="PMingLiU" charset="0"/>
                <a:cs typeface="Calibri"/>
              </a:rPr>
              <a:t>SEC Reg. Number: 65459</a:t>
            </a:r>
          </a:p>
          <a:p>
            <a:pPr>
              <a:buFont typeface="Symbol" charset="0"/>
              <a:buNone/>
            </a:pPr>
            <a:endParaRPr lang="en-US" altLang="zh-TW" sz="1600" dirty="0">
              <a:solidFill>
                <a:srgbClr val="000000"/>
              </a:solidFill>
              <a:latin typeface="Calibri"/>
              <a:ea typeface="PMingLiU" charset="0"/>
              <a:cs typeface="Calibri"/>
            </a:endParaRPr>
          </a:p>
          <a:p>
            <a:pPr>
              <a:buFont typeface="Symbol" charset="0"/>
              <a:buNone/>
            </a:pPr>
            <a:r>
              <a:rPr lang="en-US" altLang="zh-TW" sz="1600" dirty="0">
                <a:solidFill>
                  <a:srgbClr val="000000"/>
                </a:solidFill>
                <a:latin typeface="Calibri"/>
                <a:ea typeface="PMingLiU" charset="0"/>
                <a:cs typeface="Calibri"/>
              </a:rPr>
              <a:t>Number of Employees: 30 </a:t>
            </a:r>
          </a:p>
          <a:p>
            <a:pPr>
              <a:buFont typeface="Symbol" charset="0"/>
              <a:buNone/>
            </a:pPr>
            <a:endParaRPr lang="en-US" altLang="zh-TW" sz="1600" dirty="0">
              <a:solidFill>
                <a:srgbClr val="000000"/>
              </a:solidFill>
              <a:latin typeface="Calibri"/>
              <a:ea typeface="PMingLiU" charset="0"/>
              <a:cs typeface="Calibri"/>
            </a:endParaRPr>
          </a:p>
          <a:p>
            <a:pPr>
              <a:buFont typeface="Symbol" charset="0"/>
              <a:buNone/>
            </a:pPr>
            <a:r>
              <a:rPr lang="en-US" altLang="zh-TW" sz="1600" dirty="0">
                <a:solidFill>
                  <a:srgbClr val="000000"/>
                </a:solidFill>
                <a:latin typeface="Calibri"/>
                <a:ea typeface="PMingLiU" charset="0"/>
                <a:cs typeface="Calibri"/>
              </a:rPr>
              <a:t>Affiliate Companies:</a:t>
            </a:r>
          </a:p>
          <a:p>
            <a:pPr>
              <a:buFont typeface="Symbol" charset="0"/>
              <a:buNone/>
            </a:pPr>
            <a:r>
              <a:rPr lang="en-US" altLang="zh-TW" sz="1600" dirty="0">
                <a:solidFill>
                  <a:srgbClr val="000000"/>
                </a:solidFill>
                <a:latin typeface="Calibri"/>
                <a:ea typeface="PMingLiU" charset="0"/>
                <a:cs typeface="Calibri"/>
              </a:rPr>
              <a:t>Trans-World </a:t>
            </a:r>
            <a:r>
              <a:rPr lang="en-US" altLang="zh-TW" sz="1600" dirty="0" smtClean="0">
                <a:solidFill>
                  <a:srgbClr val="000000"/>
                </a:solidFill>
                <a:latin typeface="Calibri"/>
                <a:ea typeface="PMingLiU" charset="0"/>
                <a:cs typeface="Calibri"/>
              </a:rPr>
              <a:t>International Logistics Corp.</a:t>
            </a:r>
            <a:endParaRPr lang="en-US" altLang="zh-TW" sz="1600" dirty="0">
              <a:solidFill>
                <a:srgbClr val="000000"/>
              </a:solidFill>
              <a:latin typeface="Calibri"/>
              <a:ea typeface="PMingLiU" charset="0"/>
              <a:cs typeface="Calibri"/>
            </a:endParaRPr>
          </a:p>
          <a:p>
            <a:pPr>
              <a:buFont typeface="Symbol" charset="0"/>
              <a:buNone/>
            </a:pPr>
            <a:r>
              <a:rPr lang="en-US" altLang="zh-TW" sz="1600" dirty="0">
                <a:solidFill>
                  <a:srgbClr val="000000"/>
                </a:solidFill>
                <a:latin typeface="Calibri"/>
                <a:ea typeface="PMingLiU" charset="0"/>
                <a:cs typeface="Calibri"/>
              </a:rPr>
              <a:t>Global Procurement Inc. (GPI)</a:t>
            </a:r>
          </a:p>
          <a:p>
            <a:pPr>
              <a:buFont typeface="Symbol" charset="0"/>
              <a:buNone/>
            </a:pPr>
            <a:r>
              <a:rPr lang="en-US" altLang="zh-TW" sz="1600" dirty="0" err="1">
                <a:solidFill>
                  <a:srgbClr val="000000"/>
                </a:solidFill>
                <a:latin typeface="Calibri"/>
                <a:ea typeface="PMingLiU" charset="0"/>
                <a:cs typeface="Calibri"/>
              </a:rPr>
              <a:t>Remec</a:t>
            </a:r>
            <a:r>
              <a:rPr lang="en-US" altLang="zh-TW" sz="1600" dirty="0">
                <a:solidFill>
                  <a:srgbClr val="000000"/>
                </a:solidFill>
                <a:latin typeface="Calibri"/>
                <a:ea typeface="PMingLiU" charset="0"/>
                <a:cs typeface="Calibri"/>
              </a:rPr>
              <a:t> Broadband Wireless</a:t>
            </a:r>
            <a:endParaRPr lang="en-US" altLang="zh-TW" sz="1400" dirty="0">
              <a:solidFill>
                <a:srgbClr val="000000"/>
              </a:solidFill>
              <a:latin typeface="Calibri"/>
              <a:ea typeface="PMingLiU" charset="0"/>
              <a:cs typeface="Calibri"/>
            </a:endParaRPr>
          </a:p>
          <a:p>
            <a:pPr>
              <a:buFont typeface="Symbol" charset="0"/>
              <a:buNone/>
            </a:pPr>
            <a:endParaRPr lang="en-US" altLang="zh-TW" sz="1600" dirty="0">
              <a:solidFill>
                <a:srgbClr val="000000"/>
              </a:solidFill>
              <a:latin typeface="Calibri"/>
              <a:ea typeface="PMingLiU" charset="0"/>
              <a:cs typeface="Calibri"/>
            </a:endParaRPr>
          </a:p>
        </p:txBody>
      </p:sp>
    </p:spTree>
    <p:extLst>
      <p:ext uri="{BB962C8B-B14F-4D97-AF65-F5344CB8AC3E}">
        <p14:creationId xmlns:p14="http://schemas.microsoft.com/office/powerpoint/2010/main" xmlns="" val="27421701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a:latin typeface="Century Gothic" charset="0"/>
                <a:ea typeface="ＭＳ Ｐゴシック" charset="0"/>
                <a:cs typeface="ＭＳ Ｐゴシック" charset="0"/>
              </a:rPr>
              <a:t>TOIC</a:t>
            </a:r>
            <a:r>
              <a:rPr lang="ja-JP" altLang="en-US">
                <a:latin typeface="Century Gothic" charset="0"/>
                <a:ea typeface="ＭＳ Ｐゴシック" charset="0"/>
                <a:cs typeface="ＭＳ Ｐゴシック" charset="0"/>
              </a:rPr>
              <a:t>’</a:t>
            </a:r>
            <a:r>
              <a:rPr lang="en-US" altLang="ja-JP">
                <a:latin typeface="Century Gothic" charset="0"/>
                <a:ea typeface="ＭＳ Ｐゴシック" charset="0"/>
                <a:cs typeface="ＭＳ Ｐゴシック" charset="0"/>
              </a:rPr>
              <a:t>s Mission &amp; Vision</a:t>
            </a:r>
            <a:endParaRPr lang="en-US">
              <a:latin typeface="Century Gothic" charset="0"/>
              <a:ea typeface="ＭＳ Ｐゴシック" charset="0"/>
              <a:cs typeface="ＭＳ Ｐゴシック"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030023843"/>
              </p:ext>
            </p:extLst>
          </p:nvPr>
        </p:nvGraphicFramePr>
        <p:xfrm>
          <a:off x="219720" y="1124744"/>
          <a:ext cx="8655050" cy="4861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39637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07494"/>
            <a:ext cx="6553200" cy="850106"/>
          </a:xfrm>
        </p:spPr>
        <p:txBody>
          <a:bodyPr>
            <a:noAutofit/>
          </a:bodyPr>
          <a:lstStyle/>
          <a:p>
            <a:r>
              <a:rPr lang="en-US" sz="7200" b="1" dirty="0" smtClean="0"/>
              <a:t>RETAIL SHELVING SYSTEM</a:t>
            </a:r>
            <a:endParaRPr lang="en-US" sz="7200" b="1" dirty="0"/>
          </a:p>
        </p:txBody>
      </p:sp>
    </p:spTree>
    <p:extLst>
      <p:ext uri="{BB962C8B-B14F-4D97-AF65-F5344CB8AC3E}">
        <p14:creationId xmlns:p14="http://schemas.microsoft.com/office/powerpoint/2010/main" xmlns="" val="1138133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smtClean="0">
                <a:latin typeface="Century Gothic" charset="0"/>
                <a:ea typeface="ＭＳ Ｐゴシック" charset="0"/>
                <a:cs typeface="ＭＳ Ｐゴシック" charset="0"/>
              </a:rPr>
              <a:t>Retail Shelving System</a:t>
            </a:r>
            <a:endParaRPr lang="en-US" dirty="0">
              <a:latin typeface="Century Gothic" charset="0"/>
              <a:ea typeface="ＭＳ Ｐゴシック" charset="0"/>
              <a:cs typeface="ＭＳ Ｐゴシック" charset="0"/>
            </a:endParaRPr>
          </a:p>
        </p:txBody>
      </p:sp>
      <p:pic>
        <p:nvPicPr>
          <p:cNvPr id="5" name="Picture 130" descr="Description: 4"/>
          <p:cNvPicPr>
            <a:picLocks noChangeAspect="1" noChangeArrowheads="1"/>
          </p:cNvPicPr>
          <p:nvPr/>
        </p:nvPicPr>
        <p:blipFill>
          <a:blip r:embed="rId3"/>
          <a:srcRect/>
          <a:stretch>
            <a:fillRect/>
          </a:stretch>
        </p:blipFill>
        <p:spPr bwMode="auto">
          <a:xfrm>
            <a:off x="4572000" y="2743200"/>
            <a:ext cx="4114800" cy="3087707"/>
          </a:xfrm>
          <a:prstGeom prst="rect">
            <a:avLst/>
          </a:prstGeom>
          <a:noFill/>
          <a:ln w="9525">
            <a:noFill/>
            <a:miter lim="800000"/>
            <a:headEnd/>
            <a:tailEnd/>
          </a:ln>
        </p:spPr>
      </p:pic>
      <p:pic>
        <p:nvPicPr>
          <p:cNvPr id="4098" name="Picture 2" descr="C:\Users\TOIC\Desktop\MOEM\Attachments_2015220\image2.jpeg"/>
          <p:cNvPicPr>
            <a:picLocks noChangeAspect="1" noChangeArrowheads="1"/>
          </p:cNvPicPr>
          <p:nvPr/>
        </p:nvPicPr>
        <p:blipFill>
          <a:blip r:embed="rId4"/>
          <a:srcRect/>
          <a:stretch>
            <a:fillRect/>
          </a:stretch>
        </p:blipFill>
        <p:spPr bwMode="auto">
          <a:xfrm>
            <a:off x="381000" y="1066800"/>
            <a:ext cx="4038600" cy="3028950"/>
          </a:xfrm>
          <a:prstGeom prst="rect">
            <a:avLst/>
          </a:prstGeom>
          <a:noFill/>
        </p:spPr>
      </p:pic>
      <p:sp>
        <p:nvSpPr>
          <p:cNvPr id="7" name="TextBox 6"/>
          <p:cNvSpPr txBox="1"/>
          <p:nvPr/>
        </p:nvSpPr>
        <p:spPr>
          <a:xfrm>
            <a:off x="304800" y="4114800"/>
            <a:ext cx="4038600" cy="2031325"/>
          </a:xfrm>
          <a:prstGeom prst="rect">
            <a:avLst/>
          </a:prstGeom>
          <a:noFill/>
        </p:spPr>
        <p:txBody>
          <a:bodyPr wrap="square" rtlCol="0">
            <a:spAutoFit/>
          </a:bodyPr>
          <a:lstStyle/>
          <a:p>
            <a:r>
              <a:rPr lang="en-US" b="1" dirty="0" smtClean="0"/>
              <a:t>	MOEM gondolas are designed for all supermarkets, grocery stores, hardware shops and etc.</a:t>
            </a:r>
          </a:p>
          <a:p>
            <a:r>
              <a:rPr lang="en-US" b="1" dirty="0" smtClean="0"/>
              <a:t>	Composed of formulated industrial steel which is  designed thicker than conventional gondolas for greater weight capacity</a:t>
            </a:r>
            <a:endParaRPr lang="en-US" b="1" dirty="0"/>
          </a:p>
        </p:txBody>
      </p:sp>
    </p:spTree>
    <p:extLst>
      <p:ext uri="{BB962C8B-B14F-4D97-AF65-F5344CB8AC3E}">
        <p14:creationId xmlns:p14="http://schemas.microsoft.com/office/powerpoint/2010/main" xmlns="" val="2237765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smtClean="0">
                <a:latin typeface="Century Gothic" charset="0"/>
                <a:ea typeface="ＭＳ Ｐゴシック" charset="0"/>
                <a:cs typeface="ＭＳ Ｐゴシック" charset="0"/>
              </a:rPr>
              <a:t>Retail Shelving System</a:t>
            </a:r>
            <a:endParaRPr lang="en-US" dirty="0">
              <a:latin typeface="Century Gothic" charset="0"/>
              <a:ea typeface="ＭＳ Ｐゴシック" charset="0"/>
              <a:cs typeface="ＭＳ Ｐゴシック" charset="0"/>
            </a:endParaRPr>
          </a:p>
        </p:txBody>
      </p:sp>
      <p:pic>
        <p:nvPicPr>
          <p:cNvPr id="18435" name="Picture 129" descr="Description: 3"/>
          <p:cNvPicPr>
            <a:picLocks noChangeAspect="1" noChangeArrowheads="1"/>
          </p:cNvPicPr>
          <p:nvPr/>
        </p:nvPicPr>
        <p:blipFill>
          <a:blip r:embed="rId2"/>
          <a:srcRect/>
          <a:stretch>
            <a:fillRect/>
          </a:stretch>
        </p:blipFill>
        <p:spPr bwMode="auto">
          <a:xfrm>
            <a:off x="4495800" y="2895600"/>
            <a:ext cx="4191000" cy="3144886"/>
          </a:xfrm>
          <a:prstGeom prst="rect">
            <a:avLst/>
          </a:prstGeom>
          <a:noFill/>
          <a:ln w="9525">
            <a:noFill/>
            <a:miter lim="800000"/>
            <a:headEnd/>
            <a:tailEnd/>
          </a:ln>
        </p:spPr>
      </p:pic>
      <p:pic>
        <p:nvPicPr>
          <p:cNvPr id="15362" name="Picture 2" descr="02"/>
          <p:cNvPicPr>
            <a:picLocks noChangeAspect="1" noChangeArrowheads="1"/>
          </p:cNvPicPr>
          <p:nvPr/>
        </p:nvPicPr>
        <p:blipFill>
          <a:blip r:embed="rId3"/>
          <a:srcRect/>
          <a:stretch>
            <a:fillRect/>
          </a:stretch>
        </p:blipFill>
        <p:spPr bwMode="auto">
          <a:xfrm>
            <a:off x="457200" y="1124744"/>
            <a:ext cx="4267200" cy="3200400"/>
          </a:xfrm>
          <a:prstGeom prst="rect">
            <a:avLst/>
          </a:prstGeom>
          <a:noFill/>
        </p:spPr>
      </p:pic>
      <p:sp>
        <p:nvSpPr>
          <p:cNvPr id="7" name="TextBox 6"/>
          <p:cNvSpPr txBox="1"/>
          <p:nvPr/>
        </p:nvSpPr>
        <p:spPr>
          <a:xfrm>
            <a:off x="457200" y="4343400"/>
            <a:ext cx="3429000" cy="1477328"/>
          </a:xfrm>
          <a:prstGeom prst="rect">
            <a:avLst/>
          </a:prstGeom>
          <a:noFill/>
        </p:spPr>
        <p:txBody>
          <a:bodyPr wrap="square" rtlCol="0">
            <a:spAutoFit/>
          </a:bodyPr>
          <a:lstStyle/>
          <a:p>
            <a:pPr>
              <a:buFont typeface="Arial" pitchFamily="34" charset="0"/>
              <a:buChar char="•"/>
            </a:pPr>
            <a:r>
              <a:rPr lang="en-US" b="1" dirty="0" smtClean="0"/>
              <a:t> Each shelf has a loading capacity of </a:t>
            </a:r>
            <a:r>
              <a:rPr lang="en-US" b="1" u="sng" dirty="0" smtClean="0"/>
              <a:t>130kg </a:t>
            </a:r>
          </a:p>
          <a:p>
            <a:endParaRPr lang="en-US" b="1" u="sng" dirty="0" smtClean="0"/>
          </a:p>
          <a:p>
            <a:pPr>
              <a:buFont typeface="Arial" pitchFamily="34" charset="0"/>
              <a:buChar char="•"/>
            </a:pPr>
            <a:r>
              <a:rPr lang="en-US" b="1" u="sng" dirty="0" smtClean="0"/>
              <a:t> 350kg</a:t>
            </a:r>
            <a:r>
              <a:rPr lang="en-US" b="1" dirty="0" smtClean="0"/>
              <a:t> capacity on the bottom shelf </a:t>
            </a:r>
            <a:endParaRPr lang="en-US" b="1" dirty="0"/>
          </a:p>
        </p:txBody>
      </p:sp>
    </p:spTree>
    <p:extLst>
      <p:ext uri="{BB962C8B-B14F-4D97-AF65-F5344CB8AC3E}">
        <p14:creationId xmlns:p14="http://schemas.microsoft.com/office/powerpoint/2010/main" xmlns="" val="2237765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smtClean="0">
                <a:latin typeface="Century Gothic" charset="0"/>
                <a:ea typeface="ＭＳ Ｐゴシック" charset="0"/>
                <a:cs typeface="ＭＳ Ｐゴシック" charset="0"/>
              </a:rPr>
              <a:t>Retail Shelving System</a:t>
            </a:r>
            <a:endParaRPr lang="en-US" dirty="0">
              <a:latin typeface="Century Gothic" charset="0"/>
              <a:ea typeface="ＭＳ Ｐゴシック" charset="0"/>
              <a:cs typeface="ＭＳ Ｐゴシック" charset="0"/>
            </a:endParaRPr>
          </a:p>
        </p:txBody>
      </p:sp>
      <p:pic>
        <p:nvPicPr>
          <p:cNvPr id="14337" name="Picture 1" descr="C:\Users\TOIC\Desktop\MOEM\Attachments_2015220\image4.jpeg"/>
          <p:cNvPicPr>
            <a:picLocks noChangeAspect="1" noChangeArrowheads="1"/>
          </p:cNvPicPr>
          <p:nvPr/>
        </p:nvPicPr>
        <p:blipFill>
          <a:blip r:embed="rId2"/>
          <a:srcRect/>
          <a:stretch>
            <a:fillRect/>
          </a:stretch>
        </p:blipFill>
        <p:spPr bwMode="auto">
          <a:xfrm>
            <a:off x="533400" y="1124744"/>
            <a:ext cx="4088341" cy="3066256"/>
          </a:xfrm>
          <a:prstGeom prst="rect">
            <a:avLst/>
          </a:prstGeom>
          <a:noFill/>
        </p:spPr>
      </p:pic>
      <p:pic>
        <p:nvPicPr>
          <p:cNvPr id="14338" name="Picture 2" descr="C:\Users\TOIC\Desktop\MOEM\Attachments_2015220\image.jpeg"/>
          <p:cNvPicPr>
            <a:picLocks noChangeAspect="1" noChangeArrowheads="1"/>
          </p:cNvPicPr>
          <p:nvPr/>
        </p:nvPicPr>
        <p:blipFill>
          <a:blip r:embed="rId3"/>
          <a:srcRect/>
          <a:stretch>
            <a:fillRect/>
          </a:stretch>
        </p:blipFill>
        <p:spPr bwMode="auto">
          <a:xfrm>
            <a:off x="4724400" y="2895600"/>
            <a:ext cx="3962400" cy="2971800"/>
          </a:xfrm>
          <a:prstGeom prst="rect">
            <a:avLst/>
          </a:prstGeom>
          <a:noFill/>
        </p:spPr>
      </p:pic>
      <p:sp>
        <p:nvSpPr>
          <p:cNvPr id="7" name="TextBox 6"/>
          <p:cNvSpPr txBox="1"/>
          <p:nvPr/>
        </p:nvSpPr>
        <p:spPr>
          <a:xfrm>
            <a:off x="533401" y="4438471"/>
            <a:ext cx="3657600" cy="1477328"/>
          </a:xfrm>
          <a:prstGeom prst="rect">
            <a:avLst/>
          </a:prstGeom>
          <a:noFill/>
        </p:spPr>
        <p:txBody>
          <a:bodyPr wrap="square" rtlCol="0">
            <a:spAutoFit/>
          </a:bodyPr>
          <a:lstStyle/>
          <a:p>
            <a:pPr>
              <a:buFont typeface="Arial" pitchFamily="34" charset="0"/>
              <a:buChar char="•"/>
            </a:pPr>
            <a:r>
              <a:rPr lang="en-US" b="1" dirty="0" smtClean="0"/>
              <a:t> All modular counters and gondolas comprise simple components that are assembled without special tools.</a:t>
            </a:r>
          </a:p>
          <a:p>
            <a:endParaRPr lang="en-US" b="1" dirty="0" smtClean="0"/>
          </a:p>
          <a:p>
            <a:pPr>
              <a:buFont typeface="Arial" pitchFamily="34" charset="0"/>
              <a:buChar char="•"/>
            </a:pPr>
            <a:r>
              <a:rPr lang="en-US" b="1" dirty="0" smtClean="0"/>
              <a:t> Fully powder coated</a:t>
            </a:r>
          </a:p>
        </p:txBody>
      </p:sp>
    </p:spTree>
    <p:extLst>
      <p:ext uri="{BB962C8B-B14F-4D97-AF65-F5344CB8AC3E}">
        <p14:creationId xmlns:p14="http://schemas.microsoft.com/office/powerpoint/2010/main" xmlns="" val="2237765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07494"/>
            <a:ext cx="6553200" cy="850106"/>
          </a:xfrm>
        </p:spPr>
        <p:txBody>
          <a:bodyPr>
            <a:noAutofit/>
          </a:bodyPr>
          <a:lstStyle/>
          <a:p>
            <a:r>
              <a:rPr lang="en-US" sz="7200" b="1" dirty="0" smtClean="0"/>
              <a:t>FIRE RESISTANT CABINETS AND SAFES</a:t>
            </a:r>
            <a:endParaRPr lang="en-US" sz="7200" b="1" dirty="0"/>
          </a:p>
        </p:txBody>
      </p:sp>
    </p:spTree>
    <p:extLst>
      <p:ext uri="{BB962C8B-B14F-4D97-AF65-F5344CB8AC3E}">
        <p14:creationId xmlns:p14="http://schemas.microsoft.com/office/powerpoint/2010/main" xmlns="" val="1138133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da\My Documents\My Pictures\moem\41.JPG"/>
          <p:cNvPicPr>
            <a:picLocks noChangeAspect="1" noChangeArrowheads="1"/>
          </p:cNvPicPr>
          <p:nvPr/>
        </p:nvPicPr>
        <p:blipFill>
          <a:blip r:embed="rId3"/>
          <a:srcRect/>
          <a:stretch>
            <a:fillRect/>
          </a:stretch>
        </p:blipFill>
        <p:spPr bwMode="auto">
          <a:xfrm>
            <a:off x="304800" y="762000"/>
            <a:ext cx="4470400" cy="3352800"/>
          </a:xfrm>
          <a:prstGeom prst="rect">
            <a:avLst/>
          </a:prstGeom>
          <a:noFill/>
        </p:spPr>
      </p:pic>
      <p:sp>
        <p:nvSpPr>
          <p:cNvPr id="24577" name="Title 1"/>
          <p:cNvSpPr>
            <a:spLocks noGrp="1"/>
          </p:cNvSpPr>
          <p:nvPr>
            <p:ph type="title"/>
          </p:nvPr>
        </p:nvSpPr>
        <p:spPr/>
        <p:txBody>
          <a:bodyPr/>
          <a:lstStyle/>
          <a:p>
            <a:pPr eaLnBrk="1" hangingPunct="1"/>
            <a:r>
              <a:rPr lang="en-US" dirty="0" smtClean="0">
                <a:latin typeface="Century Gothic" charset="0"/>
                <a:ea typeface="ＭＳ Ｐゴシック" charset="0"/>
                <a:cs typeface="ＭＳ Ｐゴシック" charset="0"/>
              </a:rPr>
              <a:t>Fire Resistant Cabinets</a:t>
            </a:r>
            <a:endParaRPr lang="en-US" dirty="0">
              <a:latin typeface="Century Gothic" charset="0"/>
              <a:ea typeface="ＭＳ Ｐゴシック" charset="0"/>
              <a:cs typeface="ＭＳ Ｐゴシック" charset="0"/>
            </a:endParaRPr>
          </a:p>
        </p:txBody>
      </p:sp>
      <p:pic>
        <p:nvPicPr>
          <p:cNvPr id="15363" name="Picture 3" descr="C:\Documents and Settings\da\My Documents\My Pictures\moem\42.JPG"/>
          <p:cNvPicPr>
            <a:picLocks noChangeAspect="1" noChangeArrowheads="1"/>
          </p:cNvPicPr>
          <p:nvPr/>
        </p:nvPicPr>
        <p:blipFill>
          <a:blip r:embed="rId4"/>
          <a:srcRect/>
          <a:stretch>
            <a:fillRect/>
          </a:stretch>
        </p:blipFill>
        <p:spPr bwMode="auto">
          <a:xfrm>
            <a:off x="533400" y="3867150"/>
            <a:ext cx="2971800" cy="2228850"/>
          </a:xfrm>
          <a:prstGeom prst="rect">
            <a:avLst/>
          </a:prstGeom>
          <a:noFill/>
        </p:spPr>
      </p:pic>
      <p:pic>
        <p:nvPicPr>
          <p:cNvPr id="15364" name="Picture 4" descr="C:\Documents and Settings\da\My Documents\My Pictures\moem\43.JPG"/>
          <p:cNvPicPr>
            <a:picLocks noChangeAspect="1" noChangeArrowheads="1"/>
          </p:cNvPicPr>
          <p:nvPr/>
        </p:nvPicPr>
        <p:blipFill>
          <a:blip r:embed="rId5"/>
          <a:srcRect/>
          <a:stretch>
            <a:fillRect/>
          </a:stretch>
        </p:blipFill>
        <p:spPr bwMode="auto">
          <a:xfrm>
            <a:off x="4648200" y="1447800"/>
            <a:ext cx="2667000" cy="2000250"/>
          </a:xfrm>
          <a:prstGeom prst="rect">
            <a:avLst/>
          </a:prstGeom>
          <a:noFill/>
        </p:spPr>
      </p:pic>
      <p:sp>
        <p:nvSpPr>
          <p:cNvPr id="6" name="TextBox 5"/>
          <p:cNvSpPr txBox="1"/>
          <p:nvPr/>
        </p:nvSpPr>
        <p:spPr>
          <a:xfrm>
            <a:off x="3276600" y="3867150"/>
            <a:ext cx="4117008" cy="2308324"/>
          </a:xfrm>
          <a:prstGeom prst="rect">
            <a:avLst/>
          </a:prstGeom>
          <a:noFill/>
        </p:spPr>
        <p:txBody>
          <a:bodyPr wrap="square" rtlCol="0">
            <a:spAutoFit/>
          </a:bodyPr>
          <a:lstStyle/>
          <a:p>
            <a:pPr>
              <a:buFont typeface="Arial" pitchFamily="34" charset="0"/>
              <a:buChar char="•"/>
            </a:pPr>
            <a:r>
              <a:rPr lang="en-US" b="1" dirty="0" smtClean="0"/>
              <a:t> Special formulated fire resistant barrier material using Electro-Galvanized steel</a:t>
            </a:r>
          </a:p>
          <a:p>
            <a:pPr>
              <a:buFont typeface="Arial" pitchFamily="34" charset="0"/>
              <a:buChar char="•"/>
            </a:pPr>
            <a:r>
              <a:rPr lang="en-US" b="1" dirty="0" smtClean="0"/>
              <a:t> Press button handle </a:t>
            </a:r>
          </a:p>
          <a:p>
            <a:pPr>
              <a:buFont typeface="Arial" pitchFamily="34" charset="0"/>
              <a:buChar char="•"/>
            </a:pPr>
            <a:r>
              <a:rPr lang="en-US" b="1" dirty="0" smtClean="0"/>
              <a:t> Locking system</a:t>
            </a:r>
          </a:p>
          <a:p>
            <a:pPr>
              <a:buFont typeface="Arial" pitchFamily="34" charset="0"/>
              <a:buChar char="•"/>
            </a:pPr>
            <a:r>
              <a:rPr lang="en-US" b="1" dirty="0" smtClean="0"/>
              <a:t> Heavy duty metal railing</a:t>
            </a:r>
          </a:p>
          <a:p>
            <a:pPr>
              <a:buFont typeface="Arial" pitchFamily="34" charset="0"/>
              <a:buChar char="•"/>
            </a:pPr>
            <a:r>
              <a:rPr lang="en-US" b="1" dirty="0" smtClean="0"/>
              <a:t> Shock absorbing plinth</a:t>
            </a:r>
          </a:p>
          <a:p>
            <a:pPr>
              <a:buFont typeface="Arial" pitchFamily="34" charset="0"/>
              <a:buChar char="•"/>
            </a:pPr>
            <a:r>
              <a:rPr lang="en-US" b="1" dirty="0" smtClean="0"/>
              <a:t> Epoxy powder coated</a:t>
            </a:r>
          </a:p>
          <a:p>
            <a:endParaRPr lang="en-US" b="1" dirty="0"/>
          </a:p>
        </p:txBody>
      </p:sp>
    </p:spTree>
    <p:extLst>
      <p:ext uri="{BB962C8B-B14F-4D97-AF65-F5344CB8AC3E}">
        <p14:creationId xmlns:p14="http://schemas.microsoft.com/office/powerpoint/2010/main" xmlns="" val="2237765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da\My Documents\My Pictures\moem\44.JPG"/>
          <p:cNvPicPr>
            <a:picLocks noChangeAspect="1" noChangeArrowheads="1"/>
          </p:cNvPicPr>
          <p:nvPr/>
        </p:nvPicPr>
        <p:blipFill>
          <a:blip r:embed="rId2"/>
          <a:srcRect/>
          <a:stretch>
            <a:fillRect/>
          </a:stretch>
        </p:blipFill>
        <p:spPr bwMode="auto">
          <a:xfrm>
            <a:off x="2286000" y="457200"/>
            <a:ext cx="4648200" cy="3486150"/>
          </a:xfrm>
          <a:prstGeom prst="rect">
            <a:avLst/>
          </a:prstGeom>
          <a:noFill/>
        </p:spPr>
      </p:pic>
      <p:sp>
        <p:nvSpPr>
          <p:cNvPr id="24577" name="Title 1"/>
          <p:cNvSpPr>
            <a:spLocks noGrp="1"/>
          </p:cNvSpPr>
          <p:nvPr>
            <p:ph type="title"/>
          </p:nvPr>
        </p:nvSpPr>
        <p:spPr/>
        <p:txBody>
          <a:bodyPr/>
          <a:lstStyle/>
          <a:p>
            <a:pPr eaLnBrk="1" hangingPunct="1"/>
            <a:r>
              <a:rPr lang="en-US" dirty="0" smtClean="0">
                <a:latin typeface="Century Gothic" charset="0"/>
                <a:ea typeface="ＭＳ Ｐゴシック" charset="0"/>
                <a:cs typeface="ＭＳ Ｐゴシック" charset="0"/>
              </a:rPr>
              <a:t>Electronic Safe</a:t>
            </a:r>
            <a:endParaRPr lang="en-US" dirty="0">
              <a:latin typeface="Century Gothic" charset="0"/>
              <a:ea typeface="ＭＳ Ｐゴシック" charset="0"/>
              <a:cs typeface="ＭＳ Ｐゴシック" charset="0"/>
            </a:endParaRPr>
          </a:p>
        </p:txBody>
      </p:sp>
      <p:pic>
        <p:nvPicPr>
          <p:cNvPr id="16387" name="Picture 3" descr="C:\Documents and Settings\da\My Documents\My Pictures\moem\45.JPG"/>
          <p:cNvPicPr>
            <a:picLocks noChangeAspect="1" noChangeArrowheads="1"/>
          </p:cNvPicPr>
          <p:nvPr/>
        </p:nvPicPr>
        <p:blipFill>
          <a:blip r:embed="rId3"/>
          <a:srcRect/>
          <a:stretch>
            <a:fillRect/>
          </a:stretch>
        </p:blipFill>
        <p:spPr bwMode="auto">
          <a:xfrm>
            <a:off x="457200" y="3581400"/>
            <a:ext cx="3200400" cy="2400300"/>
          </a:xfrm>
          <a:prstGeom prst="rect">
            <a:avLst/>
          </a:prstGeom>
          <a:noFill/>
        </p:spPr>
      </p:pic>
      <p:sp>
        <p:nvSpPr>
          <p:cNvPr id="6" name="TextBox 5"/>
          <p:cNvSpPr txBox="1"/>
          <p:nvPr/>
        </p:nvSpPr>
        <p:spPr>
          <a:xfrm>
            <a:off x="3886200" y="3581400"/>
            <a:ext cx="5029199" cy="2308324"/>
          </a:xfrm>
          <a:prstGeom prst="rect">
            <a:avLst/>
          </a:prstGeom>
          <a:noFill/>
        </p:spPr>
        <p:txBody>
          <a:bodyPr wrap="square" rtlCol="0">
            <a:spAutoFit/>
          </a:bodyPr>
          <a:lstStyle/>
          <a:p>
            <a:r>
              <a:rPr lang="en-US" b="1" dirty="0" smtClean="0"/>
              <a:t>Fire endurance test was conducted in Europe in accordance to test specification NT-Fire 017 (edition 2) by SP Technical Research Institute of Sweden. The furnace was heated up according to standard time temperature curve in accordance to SIS 02 48 20 (up to 1000°C). The maximum temperature rise (cabinet- internal) after 60 minutes was 114°C.</a:t>
            </a:r>
            <a:endParaRPr lang="en-US" b="1" dirty="0"/>
          </a:p>
        </p:txBody>
      </p:sp>
    </p:spTree>
    <p:extLst>
      <p:ext uri="{BB962C8B-B14F-4D97-AF65-F5344CB8AC3E}">
        <p14:creationId xmlns:p14="http://schemas.microsoft.com/office/powerpoint/2010/main" xmlns="" val="2237765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4681</TotalTime>
  <Words>606</Words>
  <Application>Microsoft Office PowerPoint</Application>
  <PresentationFormat>On-screen Show (4:3)</PresentationFormat>
  <Paragraphs>139</Paragraphs>
  <Slides>27</Slides>
  <Notes>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RETAIL SHELVING SYSTEM</vt:lpstr>
      <vt:lpstr>Retail Shelving System</vt:lpstr>
      <vt:lpstr>Retail Shelving System</vt:lpstr>
      <vt:lpstr>Retail Shelving System</vt:lpstr>
      <vt:lpstr>FIRE RESISTANT CABINETS AND SAFES</vt:lpstr>
      <vt:lpstr>Fire Resistant Cabinets</vt:lpstr>
      <vt:lpstr>Electronic Safe</vt:lpstr>
      <vt:lpstr>MODULAR SYSTEM</vt:lpstr>
      <vt:lpstr>Modular System</vt:lpstr>
      <vt:lpstr>Modular System</vt:lpstr>
      <vt:lpstr>MOBILE STORAGE</vt:lpstr>
      <vt:lpstr>Mobile Storage</vt:lpstr>
      <vt:lpstr>Mobile Storage</vt:lpstr>
      <vt:lpstr>OFFICE SUPPLIES</vt:lpstr>
      <vt:lpstr>Steel Cupboards</vt:lpstr>
      <vt:lpstr>Cabinets</vt:lpstr>
      <vt:lpstr>Lockers</vt:lpstr>
      <vt:lpstr>Tambour Door Cabinet</vt:lpstr>
      <vt:lpstr>Tables</vt:lpstr>
      <vt:lpstr>Others</vt:lpstr>
      <vt:lpstr>Companies Served</vt:lpstr>
      <vt:lpstr> </vt:lpstr>
      <vt:lpstr>About TOIC</vt:lpstr>
      <vt:lpstr>Company Details</vt:lpstr>
      <vt:lpstr>TOIC’s Mission &amp; Vision</vt:lpstr>
    </vt:vector>
  </TitlesOfParts>
  <Company>GPI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Leo Adraneda</dc:creator>
  <cp:lastModifiedBy>TOIC</cp:lastModifiedBy>
  <cp:revision>154</cp:revision>
  <cp:lastPrinted>2013-07-30T07:10:05Z</cp:lastPrinted>
  <dcterms:created xsi:type="dcterms:W3CDTF">2012-11-19T02:14:17Z</dcterms:created>
  <dcterms:modified xsi:type="dcterms:W3CDTF">2015-02-24T00:23:19Z</dcterms:modified>
</cp:coreProperties>
</file>